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28"/>
  </p:notesMasterIdLst>
  <p:handoutMasterIdLst>
    <p:handoutMasterId r:id="rId29"/>
  </p:handoutMasterIdLst>
  <p:sldIdLst>
    <p:sldId id="573" r:id="rId3"/>
    <p:sldId id="595" r:id="rId4"/>
    <p:sldId id="590" r:id="rId5"/>
    <p:sldId id="574" r:id="rId6"/>
    <p:sldId id="511" r:id="rId7"/>
    <p:sldId id="544" r:id="rId8"/>
    <p:sldId id="582" r:id="rId9"/>
    <p:sldId id="545" r:id="rId10"/>
    <p:sldId id="565" r:id="rId11"/>
    <p:sldId id="591" r:id="rId12"/>
    <p:sldId id="592" r:id="rId13"/>
    <p:sldId id="577" r:id="rId14"/>
    <p:sldId id="584" r:id="rId15"/>
    <p:sldId id="554" r:id="rId16"/>
    <p:sldId id="578" r:id="rId17"/>
    <p:sldId id="579" r:id="rId18"/>
    <p:sldId id="589" r:id="rId19"/>
    <p:sldId id="580" r:id="rId20"/>
    <p:sldId id="581" r:id="rId21"/>
    <p:sldId id="568" r:id="rId22"/>
    <p:sldId id="585" r:id="rId23"/>
    <p:sldId id="586" r:id="rId24"/>
    <p:sldId id="594" r:id="rId25"/>
    <p:sldId id="556" r:id="rId26"/>
    <p:sldId id="593" r:id="rId27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0060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C820"/>
    <a:srgbClr val="00142A"/>
    <a:srgbClr val="FCF3A2"/>
    <a:srgbClr val="F8E31E"/>
    <a:srgbClr val="001B36"/>
    <a:srgbClr val="001326"/>
    <a:srgbClr val="001932"/>
    <a:srgbClr val="FB7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5" autoAdjust="0"/>
    <p:restoredTop sz="93668" autoAdjust="0"/>
  </p:normalViewPr>
  <p:slideViewPr>
    <p:cSldViewPr>
      <p:cViewPr varScale="1">
        <p:scale>
          <a:sx n="79" d="100"/>
          <a:sy n="79" d="100"/>
        </p:scale>
        <p:origin x="894" y="9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987" y="-72"/>
      </p:cViewPr>
      <p:guideLst>
        <p:guide orient="horz" pos="3224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t" anchorCtr="0" compatLnSpc="1">
            <a:prstTxWarp prst="textNoShape">
              <a:avLst/>
            </a:prstTxWarp>
          </a:bodyPr>
          <a:lstStyle>
            <a:lvl1pPr defTabSz="948367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t" anchorCtr="0" compatLnSpc="1">
            <a:prstTxWarp prst="textNoShape">
              <a:avLst/>
            </a:prstTxWarp>
          </a:bodyPr>
          <a:lstStyle>
            <a:lvl1pPr algn="r" defTabSz="948367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b" anchorCtr="0" compatLnSpc="1">
            <a:prstTxWarp prst="textNoShape">
              <a:avLst/>
            </a:prstTxWarp>
          </a:bodyPr>
          <a:lstStyle>
            <a:lvl1pPr defTabSz="948367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40673D-35C2-478A-9809-0A871011F5D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8306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t" anchorCtr="0" compatLnSpc="1">
            <a:prstTxWarp prst="textNoShape">
              <a:avLst/>
            </a:prstTxWarp>
          </a:bodyPr>
          <a:lstStyle>
            <a:lvl1pPr defTabSz="948367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t" anchorCtr="0" compatLnSpc="1">
            <a:prstTxWarp prst="textNoShape">
              <a:avLst/>
            </a:prstTxWarp>
          </a:bodyPr>
          <a:lstStyle>
            <a:lvl1pPr algn="r" defTabSz="948367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b" anchorCtr="0" compatLnSpc="1">
            <a:prstTxWarp prst="textNoShape">
              <a:avLst/>
            </a:prstTxWarp>
          </a:bodyPr>
          <a:lstStyle>
            <a:lvl1pPr defTabSz="948367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1850"/>
            <a:ext cx="3074987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5" tIns="47382" rIns="94765" bIns="47382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F9B261-B70B-4742-8CAB-9C9D5A2135A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2723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92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6B7B57D2-CCFC-41B5-96FA-D192364A04DB}" type="slidenum">
              <a:rPr lang="de-DE" altLang="de-DE" sz="1300" b="0" smtClean="0">
                <a:solidFill>
                  <a:schemeClr val="tx1"/>
                </a:solidFill>
              </a:rPr>
              <a:pPr/>
              <a:t>3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30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86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B05CA5DD-83BF-4771-B6B9-0EFFEC57C959}" type="slidenum">
              <a:rPr lang="de-DE" altLang="de-DE" sz="1300" b="0" smtClean="0">
                <a:solidFill>
                  <a:schemeClr val="tx1"/>
                </a:solidFill>
              </a:rPr>
              <a:pPr/>
              <a:t>13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6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77B73CD7-A074-4EC5-B630-A780A3264087}" type="slidenum">
              <a:rPr lang="de-DE" altLang="de-DE" sz="1300" b="0" smtClean="0">
                <a:solidFill>
                  <a:schemeClr val="tx1"/>
                </a:solidFill>
              </a:rPr>
              <a:pPr/>
              <a:t>14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68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E22E9CDA-E670-43E0-99C0-226A10173522}" type="slidenum">
              <a:rPr lang="de-DE" altLang="de-DE" sz="1300" b="0" smtClean="0">
                <a:solidFill>
                  <a:schemeClr val="tx1"/>
                </a:solidFill>
              </a:rPr>
              <a:pPr/>
              <a:t>15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0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8BD8585C-8EB9-4AEA-B25E-E25552F8E86E}" type="slidenum">
              <a:rPr lang="de-DE" altLang="de-DE" sz="1300" b="0" smtClean="0">
                <a:solidFill>
                  <a:schemeClr val="tx1"/>
                </a:solidFill>
              </a:rPr>
              <a:pPr/>
              <a:t>16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58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F8429D9C-23AA-4BE6-906F-CB0FFE044A80}" type="slidenum">
              <a:rPr lang="de-DE" altLang="de-DE" sz="1300" b="0" smtClean="0">
                <a:solidFill>
                  <a:schemeClr val="tx1"/>
                </a:solidFill>
              </a:rPr>
              <a:pPr/>
              <a:t>18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6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5A5A02E6-AEBB-46E4-9195-452852F66A1D}" type="slidenum">
              <a:rPr lang="de-DE" altLang="de-DE" sz="1300" b="0" smtClean="0">
                <a:solidFill>
                  <a:schemeClr val="tx1"/>
                </a:solidFill>
              </a:rPr>
              <a:pPr/>
              <a:t>19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32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CCF765B4-ADC7-4652-98B0-B9DCA16475C1}" type="slidenum">
              <a:rPr lang="de-DE" altLang="de-DE" sz="1300" b="0" smtClean="0">
                <a:solidFill>
                  <a:schemeClr val="tx1"/>
                </a:solidFill>
              </a:rPr>
              <a:pPr/>
              <a:t>20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22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BCA5006C-A559-4F51-B630-5C7505EC4497}" type="slidenum">
              <a:rPr lang="de-DE" altLang="de-DE" sz="1300" b="0" smtClean="0">
                <a:solidFill>
                  <a:schemeClr val="tx1"/>
                </a:solidFill>
              </a:rPr>
              <a:pPr/>
              <a:t>21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05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4B256E91-EC18-417E-9075-0B2047C3D869}" type="slidenum">
              <a:rPr lang="de-DE" altLang="de-DE" sz="1300" b="0" smtClean="0">
                <a:solidFill>
                  <a:schemeClr val="tx1"/>
                </a:solidFill>
              </a:rPr>
              <a:pPr/>
              <a:t>22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08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E4B01D55-CA96-4529-8FCA-95C94D616C20}" type="slidenum">
              <a:rPr lang="de-DE" altLang="de-DE" sz="1300" b="0" smtClean="0">
                <a:solidFill>
                  <a:schemeClr val="tx1"/>
                </a:solidFill>
              </a:rPr>
              <a:pPr/>
              <a:t>23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3679B9AA-1ACD-4C8A-900E-F15EFDB74600}" type="slidenum">
              <a:rPr lang="de-DE" altLang="de-DE" sz="1300" b="0" smtClean="0">
                <a:solidFill>
                  <a:schemeClr val="tx1"/>
                </a:solidFill>
              </a:rPr>
              <a:pPr/>
              <a:t>5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50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01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32DBC88B-3CAD-4778-9A4E-BEC6610533B4}" type="slidenum">
              <a:rPr lang="de-DE" altLang="de-DE" sz="1300" b="0" smtClean="0">
                <a:solidFill>
                  <a:schemeClr val="tx1"/>
                </a:solidFill>
              </a:rPr>
              <a:pPr/>
              <a:t>24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61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3675E5E7-FC36-4025-AE71-403D31A9EB39}" type="slidenum">
              <a:rPr lang="de-DE" altLang="de-DE" sz="1300" b="0" smtClean="0">
                <a:solidFill>
                  <a:schemeClr val="tx1"/>
                </a:solidFill>
              </a:rPr>
              <a:pPr/>
              <a:t>25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2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59484F45-B5E7-42FA-986D-D13F4D531B79}" type="slidenum">
              <a:rPr lang="de-DE" altLang="de-DE" sz="1300" b="0" smtClean="0">
                <a:solidFill>
                  <a:schemeClr val="tx1"/>
                </a:solidFill>
              </a:rPr>
              <a:pPr/>
              <a:t>6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72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63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B6450ADA-A58B-4DDC-9AF2-5EAE1A2FBD2C}" type="slidenum">
              <a:rPr lang="de-DE" altLang="de-DE" sz="1300" b="0" smtClean="0">
                <a:solidFill>
                  <a:schemeClr val="tx1"/>
                </a:solidFill>
              </a:rPr>
              <a:pPr/>
              <a:t>7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89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77784AD0-55EB-4CFE-BE81-AB0BF4F059EA}" type="slidenum">
              <a:rPr lang="de-DE" altLang="de-DE" sz="1300" b="0" smtClean="0">
                <a:solidFill>
                  <a:schemeClr val="tx1"/>
                </a:solidFill>
              </a:rPr>
              <a:pPr/>
              <a:t>8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07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5BCC9F24-23DA-4F45-A2F3-3A9513CE5C51}" type="slidenum">
              <a:rPr lang="de-DE" altLang="de-DE" sz="1300" b="0" smtClean="0">
                <a:solidFill>
                  <a:schemeClr val="tx1"/>
                </a:solidFill>
              </a:rPr>
              <a:pPr/>
              <a:t>9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17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3EE88FB7-F436-4D6B-8C56-94DEE71B4285}" type="slidenum">
              <a:rPr lang="de-DE" altLang="de-DE" sz="1300" b="0" smtClean="0">
                <a:solidFill>
                  <a:schemeClr val="tx1"/>
                </a:solidFill>
              </a:rPr>
              <a:pPr/>
              <a:t>10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9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F1A0E9A2-57DA-41A7-A4D1-25CFA790F037}" type="slidenum">
              <a:rPr lang="de-DE" altLang="de-DE" sz="1300" b="0" smtClean="0">
                <a:solidFill>
                  <a:schemeClr val="tx1"/>
                </a:solidFill>
              </a:rPr>
              <a:pPr/>
              <a:t>11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38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2662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947738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fld id="{26DD9540-1F7E-4EA8-B49A-76916784143F}" type="slidenum">
              <a:rPr lang="de-DE" altLang="de-DE" sz="1300" b="0" smtClean="0">
                <a:solidFill>
                  <a:schemeClr val="tx1"/>
                </a:solidFill>
              </a:rPr>
              <a:pPr/>
              <a:t>12</a:t>
            </a:fld>
            <a:endParaRPr lang="de-DE" altLang="de-DE" sz="1300" b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9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164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56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529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B3604-71DD-4EA7-AA24-DFD51AC37DC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44451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8475D-CB24-4F92-819A-3992A5E68D9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7138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70209-1E40-40C1-B060-9D690D012F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90597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5B836-E272-4F25-98EF-9E5A942F74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8499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1F72-B2FA-49B7-ABE0-9FAFBF45E71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3018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C8D94-9BE7-4EBF-A8AA-F7923AA1575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6606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AE350-10EC-4D3C-959C-A889B97D28C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853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224C2-30B3-4249-92A0-1AD47954303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7702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858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B144-6F9C-49E4-A5E2-5C17D50152E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380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3B7B4-8468-4000-AC2E-FC2FA341466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095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F32EF-0EE6-406E-BBCF-CB5075FD736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7907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9555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59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30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083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stadtcad_logo_HQ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373063"/>
            <a:ext cx="2643188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85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17926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7403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9" descr="powerpoin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3225"/>
            <a:ext cx="114458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975" y="333375"/>
            <a:ext cx="3841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17" r:id="rId7"/>
    <p:sldLayoutId id="2147484802" r:id="rId8"/>
    <p:sldLayoutId id="2147484803" r:id="rId9"/>
    <p:sldLayoutId id="2147484804" r:id="rId10"/>
    <p:sldLayoutId id="2147484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CBD8775-814C-4629-9498-CC3D1F604D8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6" r:id="rId1"/>
    <p:sldLayoutId id="2147484807" r:id="rId2"/>
    <p:sldLayoutId id="2147484808" r:id="rId3"/>
    <p:sldLayoutId id="2147484809" r:id="rId4"/>
    <p:sldLayoutId id="2147484810" r:id="rId5"/>
    <p:sldLayoutId id="2147484811" r:id="rId6"/>
    <p:sldLayoutId id="2147484812" r:id="rId7"/>
    <p:sldLayoutId id="2147484813" r:id="rId8"/>
    <p:sldLayoutId id="2147484814" r:id="rId9"/>
    <p:sldLayoutId id="2147484815" r:id="rId10"/>
    <p:sldLayoutId id="2147484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cid:image003.png@01D04C6D.EDC8CB10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cid:image005.png@01D04C6D.EDC8CB1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cid:image002.png@01D04C6D.EDC8CB10" TargetMode="External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openxmlformats.org/officeDocument/2006/relationships/image" Target="cid:image004.png@01D04C6D.EDC8CB10" TargetMode="External"/><Relationship Id="rId4" Type="http://schemas.openxmlformats.org/officeDocument/2006/relationships/image" Target="cid:image001.png@01D04C6D.EDC8CB10" TargetMode="External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cid:image008.png@01D04C6D.EDC8CB10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cid:image010.png@01D04C6D.EDC8CB1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cid:image007.png@01D04C6D.EDC8CB10" TargetMode="External"/><Relationship Id="rId11" Type="http://schemas.openxmlformats.org/officeDocument/2006/relationships/image" Target="../media/image75.png"/><Relationship Id="rId5" Type="http://schemas.openxmlformats.org/officeDocument/2006/relationships/image" Target="../media/image72.png"/><Relationship Id="rId10" Type="http://schemas.openxmlformats.org/officeDocument/2006/relationships/image" Target="cid:image009.png@01D04C6D.EDC8CB10" TargetMode="External"/><Relationship Id="rId4" Type="http://schemas.openxmlformats.org/officeDocument/2006/relationships/image" Target="cid:image006.png@01D04C6D.EDC8CB10" TargetMode="External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BACKUP\2015\Veranstaltungen\Anwendertagung\Vortr&#228;ge\RASt06.wmv" TargetMode="Externa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BACKUP\2015\Veranstaltungen\Anwendertagung\Vortr&#228;ge\sc14.mpeg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475" y="-28575"/>
            <a:ext cx="127920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1447800" y="5638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de-DE" altLang="de-DE" sz="1900">
              <a:latin typeface="Bookman Old Style" panose="02050604050505020204" pitchFamily="18" charset="0"/>
            </a:endParaRPr>
          </a:p>
        </p:txBody>
      </p:sp>
      <p:sp>
        <p:nvSpPr>
          <p:cNvPr id="6148" name="WordArt 36"/>
          <p:cNvSpPr>
            <a:spLocks noChangeArrowheads="1" noChangeShapeType="1" noTextEdit="1"/>
          </p:cNvSpPr>
          <p:nvPr/>
        </p:nvSpPr>
        <p:spPr bwMode="auto">
          <a:xfrm>
            <a:off x="323850" y="620713"/>
            <a:ext cx="3240088" cy="576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gradFill rotWithShape="1">
                  <a:gsLst>
                    <a:gs pos="0">
                      <a:srgbClr val="725D0F"/>
                    </a:gs>
                    <a:gs pos="50000">
                      <a:srgbClr val="F6C820"/>
                    </a:gs>
                    <a:gs pos="100000">
                      <a:srgbClr val="725D0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StadtCAD</a:t>
            </a:r>
          </a:p>
        </p:txBody>
      </p:sp>
      <p:sp>
        <p:nvSpPr>
          <p:cNvPr id="6149" name="WordArt 36"/>
          <p:cNvSpPr>
            <a:spLocks noChangeArrowheads="1" noChangeShapeType="1" noTextEdit="1"/>
          </p:cNvSpPr>
          <p:nvPr/>
        </p:nvSpPr>
        <p:spPr bwMode="auto">
          <a:xfrm>
            <a:off x="4500563" y="1484313"/>
            <a:ext cx="3959225" cy="12239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de-DE" sz="3600" kern="10">
                <a:gradFill rotWithShape="1">
                  <a:gsLst>
                    <a:gs pos="0">
                      <a:srgbClr val="725D0F"/>
                    </a:gs>
                    <a:gs pos="50000">
                      <a:srgbClr val="F6C820"/>
                    </a:gs>
                    <a:gs pos="100000">
                      <a:srgbClr val="725D0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Anwendertagung </a:t>
            </a:r>
          </a:p>
          <a:p>
            <a:pPr algn="r"/>
            <a:r>
              <a:rPr lang="de-DE" sz="3600" kern="10">
                <a:gradFill rotWithShape="1">
                  <a:gsLst>
                    <a:gs pos="0">
                      <a:srgbClr val="725D0F"/>
                    </a:gs>
                    <a:gs pos="50000">
                      <a:srgbClr val="F6C820"/>
                    </a:gs>
                    <a:gs pos="100000">
                      <a:srgbClr val="725D0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2015</a:t>
            </a:r>
          </a:p>
        </p:txBody>
      </p:sp>
    </p:spTree>
  </p:cSld>
  <p:clrMapOvr>
    <a:masterClrMapping/>
  </p:clrMapOvr>
  <p:transition advTm="254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3319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21510" name="Rechteck 1"/>
          <p:cNvSpPr>
            <a:spLocks noChangeArrowheads="1"/>
          </p:cNvSpPr>
          <p:nvPr/>
        </p:nvSpPr>
        <p:spPr bwMode="auto">
          <a:xfrm>
            <a:off x="1331913" y="1876425"/>
            <a:ext cx="2052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StadtCAD-Manager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31913" y="2349500"/>
            <a:ext cx="2663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Einführung einer neuen Datenbanktechnologie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331913" y="3068638"/>
            <a:ext cx="25193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Speicherung der Informationen über die </a:t>
            </a:r>
          </a:p>
          <a:p>
            <a:r>
              <a:rPr lang="de-DE" altLang="de-DE" b="0"/>
              <a:t>Objektprofile in einer SQL-Datenbank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325563" y="4292600"/>
            <a:ext cx="25193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Speicherung der Informationen über sämtliche </a:t>
            </a:r>
          </a:p>
          <a:p>
            <a:r>
              <a:rPr lang="de-DE" altLang="de-DE" b="0"/>
              <a:t>StadtCAD-Objekte in einer SQL-Datenbank</a:t>
            </a:r>
          </a:p>
        </p:txBody>
      </p:sp>
      <p:pic>
        <p:nvPicPr>
          <p:cNvPr id="2151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876425"/>
            <a:ext cx="432435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331913" y="5661025"/>
            <a:ext cx="2519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SCDBUSEDOTNET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31913" y="6054725"/>
            <a:ext cx="2519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L, A oder N</a:t>
            </a:r>
          </a:p>
        </p:txBody>
      </p:sp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3" grpId="0" autoUpdateAnimBg="0"/>
      <p:bldP spid="15" grpId="0" autoUpdateAnimBg="0"/>
      <p:bldP spid="12" grpId="0" autoUpdateAnimBg="0"/>
      <p:bldP spid="12" grpId="1"/>
      <p:bldP spid="14" grpId="0" autoUpdateAnimBg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3319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23558" name="Rechteck 1"/>
          <p:cNvSpPr>
            <a:spLocks noChangeArrowheads="1"/>
          </p:cNvSpPr>
          <p:nvPr/>
        </p:nvSpPr>
        <p:spPr bwMode="auto">
          <a:xfrm>
            <a:off x="1331913" y="1876425"/>
            <a:ext cx="2990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Objektprofil Bauleitplanung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31913" y="2349500"/>
            <a:ext cx="2663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Alle flächenhaften Festsetzungen und Darstellungen sind optional nun auch als lineare Objekte verfügbar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801813"/>
            <a:ext cx="471011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1790700"/>
            <a:ext cx="4752975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2287588"/>
            <a:ext cx="513556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3319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25604" name="Rechteck 1"/>
          <p:cNvSpPr>
            <a:spLocks noChangeArrowheads="1"/>
          </p:cNvSpPr>
          <p:nvPr/>
        </p:nvSpPr>
        <p:spPr bwMode="auto">
          <a:xfrm>
            <a:off x="1331913" y="1876425"/>
            <a:ext cx="2808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Sondergebiete</a:t>
            </a:r>
          </a:p>
        </p:txBody>
      </p:sp>
      <p:sp>
        <p:nvSpPr>
          <p:cNvPr id="10" name="Rechteck 1"/>
          <p:cNvSpPr>
            <a:spLocks noChangeArrowheads="1"/>
          </p:cNvSpPr>
          <p:nvPr/>
        </p:nvSpPr>
        <p:spPr bwMode="auto">
          <a:xfrm>
            <a:off x="1331913" y="3495675"/>
            <a:ext cx="25193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Sonstige Sondergebiete aus der MFL sind nicht mehr „Sondergebiete Erholung“, sondern ein „Sonstiges Sondergebiet“, dem eine beliebige Zweckbestimmung zugewiesen werden kann</a:t>
            </a:r>
          </a:p>
        </p:txBody>
      </p:sp>
      <p:sp>
        <p:nvSpPr>
          <p:cNvPr id="12" name="Rechteck 1"/>
          <p:cNvSpPr>
            <a:spLocks noChangeArrowheads="1"/>
          </p:cNvSpPr>
          <p:nvPr/>
        </p:nvSpPr>
        <p:spPr bwMode="auto">
          <a:xfrm>
            <a:off x="1331913" y="2266950"/>
            <a:ext cx="25193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Die Strukturierung der Planzeichen in der MFL entsprach bislang der PlanzV90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00288"/>
            <a:ext cx="3992562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2266950"/>
            <a:ext cx="484505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2300288"/>
            <a:ext cx="516572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81275"/>
            <a:ext cx="36004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2085975"/>
            <a:ext cx="434657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13319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27651" name="Rechteck 1"/>
          <p:cNvSpPr>
            <a:spLocks noChangeArrowheads="1"/>
          </p:cNvSpPr>
          <p:nvPr/>
        </p:nvSpPr>
        <p:spPr bwMode="auto">
          <a:xfrm>
            <a:off x="1331913" y="1876425"/>
            <a:ext cx="2808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Objektprofil StadtCAD Bauleitplanung: Sondernutzungen</a:t>
            </a:r>
          </a:p>
        </p:txBody>
      </p:sp>
      <p:sp>
        <p:nvSpPr>
          <p:cNvPr id="12" name="Rechteck 1"/>
          <p:cNvSpPr>
            <a:spLocks noChangeArrowheads="1"/>
          </p:cNvSpPr>
          <p:nvPr/>
        </p:nvSpPr>
        <p:spPr bwMode="auto">
          <a:xfrm>
            <a:off x="1331913" y="2781300"/>
            <a:ext cx="251936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Angleichung der Sondernutzungen des Objektprofils an die Sondernutzungen aus dem XPlanGML-Schema</a:t>
            </a:r>
          </a:p>
        </p:txBody>
      </p:sp>
      <p:pic>
        <p:nvPicPr>
          <p:cNvPr id="27653" name="Grafik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052513"/>
            <a:ext cx="3090863" cy="565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2459038"/>
            <a:ext cx="520541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9700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29703" name="Rechteck 1"/>
          <p:cNvSpPr>
            <a:spLocks noChangeArrowheads="1"/>
          </p:cNvSpPr>
          <p:nvPr/>
        </p:nvSpPr>
        <p:spPr bwMode="auto">
          <a:xfrm>
            <a:off x="1331913" y="1876425"/>
            <a:ext cx="174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Randsignaturen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331913" y="2420938"/>
            <a:ext cx="2519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>
                <a:solidFill>
                  <a:srgbClr val="000086"/>
                </a:solidFill>
              </a:rPr>
              <a:t>Optimierung der offenen Randsignaturen bei Polygonen mit extrem großen und zugleich extrem kleinen Abständen der Stützpunkte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331913" y="4860925"/>
            <a:ext cx="2763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Rechnerische Generalisierung des Umgrenzungspolygons</a:t>
            </a:r>
          </a:p>
        </p:txBody>
      </p:sp>
      <p:pic>
        <p:nvPicPr>
          <p:cNvPr id="19" name="Grafik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59038"/>
            <a:ext cx="50482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732213"/>
            <a:ext cx="504825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36875"/>
            <a:ext cx="517048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15</a:t>
            </a:r>
          </a:p>
        </p:txBody>
      </p:sp>
      <p:sp>
        <p:nvSpPr>
          <p:cNvPr id="31750" name="Rechteck 1"/>
          <p:cNvSpPr>
            <a:spLocks noChangeArrowheads="1"/>
          </p:cNvSpPr>
          <p:nvPr/>
        </p:nvSpPr>
        <p:spPr bwMode="auto">
          <a:xfrm>
            <a:off x="1331913" y="1876425"/>
            <a:ext cx="174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Randsignaturen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331913" y="2420938"/>
            <a:ext cx="25193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>
                <a:solidFill>
                  <a:srgbClr val="000086"/>
                </a:solidFill>
              </a:rPr>
              <a:t>Bereiche mit sehr kleinen Stützpunktabständen führen zu Randsignaturelementen, die im Rechtswert reduziert sind.  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331913" y="4437063"/>
            <a:ext cx="2592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Heterogenes Erscheinungsbild</a:t>
            </a:r>
          </a:p>
        </p:txBody>
      </p:sp>
      <p:pic>
        <p:nvPicPr>
          <p:cNvPr id="31753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517775"/>
            <a:ext cx="520541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2532063"/>
            <a:ext cx="50958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060575"/>
            <a:ext cx="466883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15 - Lösungsweg</a:t>
            </a:r>
          </a:p>
        </p:txBody>
      </p:sp>
      <p:sp>
        <p:nvSpPr>
          <p:cNvPr id="33798" name="Rechteck 1"/>
          <p:cNvSpPr>
            <a:spLocks noChangeArrowheads="1"/>
          </p:cNvSpPr>
          <p:nvPr/>
        </p:nvSpPr>
        <p:spPr bwMode="auto">
          <a:xfrm>
            <a:off x="1331913" y="1876425"/>
            <a:ext cx="174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Randsignaturen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331913" y="2420938"/>
            <a:ext cx="25193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>
                <a:solidFill>
                  <a:srgbClr val="000086"/>
                </a:solidFill>
              </a:rPr>
              <a:t>0,05 Meter sind im Maßstab 1:5.000 auf dem Papier…</a:t>
            </a:r>
          </a:p>
          <a:p>
            <a:endParaRPr lang="de-DE" altLang="de-DE" b="0">
              <a:solidFill>
                <a:srgbClr val="000086"/>
              </a:solidFill>
            </a:endParaRP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331913" y="3327400"/>
            <a:ext cx="2592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0,00001 Meter</a:t>
            </a:r>
          </a:p>
        </p:txBody>
      </p:sp>
      <p:pic>
        <p:nvPicPr>
          <p:cNvPr id="33801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2420938"/>
            <a:ext cx="50387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331913" y="3667125"/>
            <a:ext cx="25923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0,001 Zentimeter</a:t>
            </a: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331913" y="4025900"/>
            <a:ext cx="2592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0,01 Millimeter</a:t>
            </a:r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auto">
          <a:xfrm>
            <a:off x="1320800" y="4403725"/>
            <a:ext cx="2592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10 Micrometer</a:t>
            </a:r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1295400" y="4938713"/>
            <a:ext cx="25923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Genauigkeit eines Plotters:</a:t>
            </a:r>
          </a:p>
          <a:p>
            <a:r>
              <a:rPr lang="de-DE" altLang="de-DE" b="0"/>
              <a:t>0,1 mm – 0,05 mm</a:t>
            </a:r>
          </a:p>
          <a:p>
            <a:r>
              <a:rPr lang="de-DE" altLang="de-DE" b="0"/>
              <a:t>100 – 50 Micrometer</a:t>
            </a:r>
          </a:p>
        </p:txBody>
      </p:sp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295400" y="1571625"/>
            <a:ext cx="64452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0086"/>
                </a:solidFill>
              </a:rPr>
              <a:t>Flächennutzungsplan Nachbarschaftsverband Karlsruhe</a:t>
            </a:r>
          </a:p>
          <a:p>
            <a:endParaRPr lang="de-DE" altLang="de-DE" sz="2000">
              <a:solidFill>
                <a:srgbClr val="000086"/>
              </a:solidFill>
            </a:endParaRPr>
          </a:p>
          <a:p>
            <a:r>
              <a:rPr lang="de-DE" altLang="de-DE" sz="2000">
                <a:solidFill>
                  <a:srgbClr val="000086"/>
                </a:solidFill>
              </a:rPr>
              <a:t>Gesamtfläche: 502 km² = 50.200 ha</a:t>
            </a:r>
          </a:p>
          <a:p>
            <a:endParaRPr lang="de-DE" altLang="de-DE" sz="2000">
              <a:solidFill>
                <a:srgbClr val="000086"/>
              </a:solidFill>
            </a:endParaRPr>
          </a:p>
          <a:p>
            <a:endParaRPr lang="de-DE" altLang="de-DE" sz="2000">
              <a:solidFill>
                <a:srgbClr val="000086"/>
              </a:solidFill>
            </a:endParaRPr>
          </a:p>
          <a:p>
            <a:r>
              <a:rPr lang="de-DE" altLang="de-DE">
                <a:solidFill>
                  <a:srgbClr val="000086"/>
                </a:solidFill>
              </a:rPr>
              <a:t>System: StadtCAD auf AutoCAD Map</a:t>
            </a:r>
            <a:endParaRPr lang="de-DE" altLang="de-DE" sz="2000">
              <a:solidFill>
                <a:srgbClr val="000086"/>
              </a:solidFill>
            </a:endParaRPr>
          </a:p>
          <a:p>
            <a:endParaRPr lang="de-DE" altLang="de-DE">
              <a:solidFill>
                <a:srgbClr val="00008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175"/>
            <a:ext cx="4627563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5163" y="-242888"/>
            <a:ext cx="10394951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0"/>
            <a:ext cx="4300538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15 - Lösungsweg</a:t>
            </a:r>
          </a:p>
        </p:txBody>
      </p:sp>
      <p:sp>
        <p:nvSpPr>
          <p:cNvPr id="36870" name="Rechteck 1"/>
          <p:cNvSpPr>
            <a:spLocks noChangeArrowheads="1"/>
          </p:cNvSpPr>
          <p:nvPr/>
        </p:nvSpPr>
        <p:spPr bwMode="auto">
          <a:xfrm>
            <a:off x="1331913" y="1876425"/>
            <a:ext cx="174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Randsignaturen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331913" y="2420938"/>
            <a:ext cx="2519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>
                <a:solidFill>
                  <a:srgbClr val="000086"/>
                </a:solidFill>
              </a:rPr>
              <a:t>StadtCAD-Befehl:</a:t>
            </a:r>
          </a:p>
          <a:p>
            <a:r>
              <a:rPr lang="de-DE" altLang="de-DE" b="0">
                <a:solidFill>
                  <a:srgbClr val="000086"/>
                </a:solidFill>
              </a:rPr>
              <a:t>polyclean</a:t>
            </a:r>
          </a:p>
          <a:p>
            <a:endParaRPr lang="de-DE" altLang="de-DE" b="0">
              <a:solidFill>
                <a:srgbClr val="00008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46288"/>
            <a:ext cx="393382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781300"/>
            <a:ext cx="5969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98738"/>
            <a:ext cx="558482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2598738"/>
            <a:ext cx="585311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38918" name="Rechteck 1"/>
          <p:cNvSpPr>
            <a:spLocks noChangeArrowheads="1"/>
          </p:cNvSpPr>
          <p:nvPr/>
        </p:nvSpPr>
        <p:spPr bwMode="auto">
          <a:xfrm>
            <a:off x="1331913" y="1876425"/>
            <a:ext cx="17446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Randsignaturen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331913" y="2420938"/>
            <a:ext cx="25193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>
                <a:solidFill>
                  <a:srgbClr val="000086"/>
                </a:solidFill>
              </a:rPr>
              <a:t>Optimierung der offenen Randsignaturen bei Polygonen mit extrem großen und zugleich extrem kleinen Abständen der Stützpunkte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331913" y="4860925"/>
            <a:ext cx="2763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Rechnerische Generalisierung des Umgrenzungspolygons</a:t>
            </a:r>
          </a:p>
        </p:txBody>
      </p:sp>
      <p:pic>
        <p:nvPicPr>
          <p:cNvPr id="3892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20938"/>
            <a:ext cx="513238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08238"/>
            <a:ext cx="519747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2332038"/>
            <a:ext cx="510857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435225"/>
            <a:ext cx="52101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125663"/>
            <a:ext cx="424815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2438400"/>
            <a:ext cx="5127625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2060575"/>
            <a:ext cx="5065712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Albe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-2835275"/>
            <a:ext cx="1639888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1835150" y="-1395413"/>
            <a:ext cx="1462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>
                <a:solidFill>
                  <a:srgbClr val="000086"/>
                </a:solidFill>
              </a:rPr>
              <a:t>Albert Schultheiß</a:t>
            </a:r>
          </a:p>
          <a:p>
            <a:pPr algn="ctr"/>
            <a:r>
              <a:rPr lang="de-DE" altLang="de-DE" sz="1200">
                <a:solidFill>
                  <a:srgbClr val="000086"/>
                </a:solidFill>
              </a:rPr>
              <a:t>Dipl.-Ing. Univ.</a:t>
            </a:r>
            <a:br>
              <a:rPr lang="de-DE" altLang="de-DE" sz="1200">
                <a:solidFill>
                  <a:srgbClr val="000086"/>
                </a:solidFill>
              </a:rPr>
            </a:br>
            <a:r>
              <a:rPr lang="de-DE" altLang="de-DE" sz="1200">
                <a:solidFill>
                  <a:srgbClr val="000086"/>
                </a:solidFill>
              </a:rPr>
              <a:t>Architekt SRL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140200" y="908050"/>
            <a:ext cx="40005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0">
                <a:solidFill>
                  <a:srgbClr val="000086"/>
                </a:solidFill>
              </a:rPr>
              <a:t>Studium Architektur an der TU München</a:t>
            </a:r>
            <a:br>
              <a:rPr lang="de-DE" altLang="de-DE" sz="1200" b="0">
                <a:solidFill>
                  <a:srgbClr val="000086"/>
                </a:solidFill>
              </a:rPr>
            </a:br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Regierungsbaumeister Immich: Projekte der Bauleitplanung, der Stadtsanierung und der Neugestaltung von Straßen und Plätzen </a:t>
            </a:r>
            <a:br>
              <a:rPr lang="de-DE" altLang="de-DE" sz="1200" b="0">
                <a:solidFill>
                  <a:srgbClr val="000086"/>
                </a:solidFill>
              </a:rPr>
            </a:br>
            <a:r>
              <a:rPr lang="de-DE" altLang="de-DE" sz="1200" b="0">
                <a:solidFill>
                  <a:srgbClr val="000086"/>
                </a:solidFill>
              </a:rPr>
              <a:t>Entwicklung von StadtCAD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Projektleiter Städtebau bei der  Landeswohnungs- und Städtebaugesellschaft Bayern GmbH. </a:t>
            </a:r>
            <a:br>
              <a:rPr lang="de-DE" altLang="de-DE" sz="1200" b="0">
                <a:solidFill>
                  <a:srgbClr val="000086"/>
                </a:solidFill>
              </a:rPr>
            </a:br>
            <a:r>
              <a:rPr lang="de-DE" altLang="de-DE" sz="1200" b="0">
                <a:solidFill>
                  <a:srgbClr val="000086"/>
                </a:solidFill>
              </a:rPr>
              <a:t>Weiterentwicklung von StadtCAD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1994 Selbständigkeit mit StadtCAD. 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Mitglied der Bayerischen Architektenkammer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Mitglied der Vereinigung für Stadt-Regional- und Landesplanung</a:t>
            </a:r>
          </a:p>
          <a:p>
            <a:r>
              <a:rPr lang="de-DE" altLang="de-DE" sz="1200" b="0">
                <a:solidFill>
                  <a:srgbClr val="000086"/>
                </a:solidFill>
              </a:rPr>
              <a:t> </a:t>
            </a:r>
          </a:p>
          <a:p>
            <a:r>
              <a:rPr lang="de-DE" altLang="de-DE" sz="1200" b="0">
                <a:solidFill>
                  <a:srgbClr val="000086"/>
                </a:solidFill>
              </a:rPr>
              <a:t>Mitglied der Arbeitsgruppe „EDV in der Stadtplanung“ am Städtetag Baden-Württemberg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Mitglied des Arbeitskreises „Vernetzte Informationssysteme“ (SRL)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Mitglied der Konrad-Zuse-Gesellschaft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Berufsausbilder für Fachinformatik des Fachbereichs „Anwendungsentwicklung“</a:t>
            </a:r>
          </a:p>
          <a:p>
            <a:endParaRPr lang="de-DE" altLang="de-DE" sz="1200" b="0">
              <a:solidFill>
                <a:srgbClr val="000086"/>
              </a:solidFill>
            </a:endParaRPr>
          </a:p>
          <a:p>
            <a:r>
              <a:rPr lang="de-DE" altLang="de-DE" sz="1200" b="0">
                <a:solidFill>
                  <a:srgbClr val="000086"/>
                </a:solidFill>
              </a:rPr>
              <a:t>Lehrbeauftragter an der Fakultät für Landschaftsarchitektur und Stadtplanung der Hochschule Nürtingen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547813" y="1485900"/>
            <a:ext cx="1462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>
                <a:solidFill>
                  <a:srgbClr val="000086"/>
                </a:solidFill>
              </a:rPr>
              <a:t>Dipl.-Ing. Univ.</a:t>
            </a:r>
            <a:br>
              <a:rPr lang="de-DE" altLang="de-DE" sz="1200">
                <a:solidFill>
                  <a:srgbClr val="000086"/>
                </a:solidFill>
              </a:rPr>
            </a:br>
            <a:r>
              <a:rPr lang="de-DE" altLang="de-DE" sz="1200">
                <a:solidFill>
                  <a:srgbClr val="000086"/>
                </a:solidFill>
              </a:rPr>
              <a:t>Albert Schultheiß</a:t>
            </a:r>
          </a:p>
          <a:p>
            <a:r>
              <a:rPr lang="de-DE" altLang="de-DE" sz="1200">
                <a:solidFill>
                  <a:srgbClr val="000086"/>
                </a:solidFill>
              </a:rPr>
              <a:t>Architekt SRL</a:t>
            </a:r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08275"/>
            <a:ext cx="2447925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70" grpId="0"/>
      <p:bldP spid="1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40966" name="Rechteck 1"/>
          <p:cNvSpPr>
            <a:spLocks noChangeArrowheads="1"/>
          </p:cNvSpPr>
          <p:nvPr/>
        </p:nvSpPr>
        <p:spPr bwMode="auto">
          <a:xfrm>
            <a:off x="1331913" y="1876425"/>
            <a:ext cx="1916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Gebäudemanager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331913" y="2405063"/>
            <a:ext cx="34559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Polylinie picken zusätzlich zu Flachdächer und Pultdächer, nun auch bei</a:t>
            </a:r>
          </a:p>
          <a:p>
            <a:r>
              <a:rPr lang="de-DE" altLang="de-DE" b="0"/>
              <a:t>a) Satteldach</a:t>
            </a:r>
          </a:p>
          <a:p>
            <a:r>
              <a:rPr lang="de-DE" altLang="de-DE" b="0"/>
              <a:t>b) Einseitiges Walmdach</a:t>
            </a:r>
          </a:p>
          <a:p>
            <a:r>
              <a:rPr lang="de-DE" altLang="de-DE" b="0"/>
              <a:t>c) Beidseitiges Walmdach</a:t>
            </a:r>
          </a:p>
          <a:p>
            <a:endParaRPr lang="de-DE" altLang="de-DE" b="0">
              <a:solidFill>
                <a:srgbClr val="000086"/>
              </a:solidFill>
            </a:endParaRPr>
          </a:p>
        </p:txBody>
      </p:sp>
      <p:pic>
        <p:nvPicPr>
          <p:cNvPr id="4096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90600"/>
            <a:ext cx="2917825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43014" name="Rechteck 1"/>
          <p:cNvSpPr>
            <a:spLocks noChangeArrowheads="1"/>
          </p:cNvSpPr>
          <p:nvPr/>
        </p:nvSpPr>
        <p:spPr bwMode="auto">
          <a:xfrm>
            <a:off x="1331913" y="1876425"/>
            <a:ext cx="1916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Gebäudemanager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331913" y="2405063"/>
            <a:ext cx="2808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1 .L-Form im rechten Winkel:</a:t>
            </a:r>
            <a:endParaRPr lang="de-DE" altLang="de-DE" b="0">
              <a:solidFill>
                <a:srgbClr val="000086"/>
              </a:solidFill>
            </a:endParaRPr>
          </a:p>
        </p:txBody>
      </p:sp>
      <p:pic>
        <p:nvPicPr>
          <p:cNvPr id="9" name="Grafik 8" descr="cid:image001.png@01D04C6D.EDC8CB10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14563"/>
            <a:ext cx="45307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19213" y="2825750"/>
            <a:ext cx="27479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2. L-Form im beliebigen Winkel:</a:t>
            </a:r>
            <a:endParaRPr lang="de-DE" altLang="de-DE" b="0">
              <a:solidFill>
                <a:srgbClr val="000086"/>
              </a:solidFill>
            </a:endParaRPr>
          </a:p>
        </p:txBody>
      </p:sp>
      <p:pic>
        <p:nvPicPr>
          <p:cNvPr id="12" name="Grafik 11" descr="cid:image002.png@01D04C6D.EDC8CB10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2568575"/>
            <a:ext cx="4629150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330325" y="3487738"/>
            <a:ext cx="2749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3. L-Formen im beliebigen Winkel mit unterschiedlichen Gebäudetiefen innerhalb eines Gebäudes</a:t>
            </a:r>
            <a:endParaRPr lang="de-DE" altLang="de-DE" b="0">
              <a:solidFill>
                <a:srgbClr val="000086"/>
              </a:solidFill>
            </a:endParaRPr>
          </a:p>
        </p:txBody>
      </p:sp>
      <p:pic>
        <p:nvPicPr>
          <p:cNvPr id="14" name="Grafik 13" descr="cid:image003.png@01D04C6D.EDC8CB10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2532063"/>
            <a:ext cx="50323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 descr="cid:image004.png@01D04C6D.EDC8CB10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33700"/>
            <a:ext cx="50212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 descr="cid:image005.png@01D04C6D.EDC8CB10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2363788"/>
            <a:ext cx="4852988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  <p:bldP spid="1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45062" name="Rechteck 1"/>
          <p:cNvSpPr>
            <a:spLocks noChangeArrowheads="1"/>
          </p:cNvSpPr>
          <p:nvPr/>
        </p:nvSpPr>
        <p:spPr bwMode="auto">
          <a:xfrm>
            <a:off x="1331913" y="1876425"/>
            <a:ext cx="1916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Gebäudemanager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331913" y="2405063"/>
            <a:ext cx="2808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4 . WWW-Formen</a:t>
            </a:r>
            <a:endParaRPr lang="de-DE" altLang="de-DE" b="0">
              <a:solidFill>
                <a:srgbClr val="000086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19213" y="2825750"/>
            <a:ext cx="2747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5. Kombination mit Kurven</a:t>
            </a:r>
            <a:endParaRPr lang="de-DE" altLang="de-DE" b="0">
              <a:solidFill>
                <a:srgbClr val="000086"/>
              </a:solidFill>
            </a:endParaRPr>
          </a:p>
        </p:txBody>
      </p:sp>
      <p:pic>
        <p:nvPicPr>
          <p:cNvPr id="17" name="Grafik 16" descr="cid:image006.png@01D04C6D.EDC8CB10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516188"/>
            <a:ext cx="5249862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 descr="cid:image007.png@01D04C6D.EDC8CB10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028825"/>
            <a:ext cx="5268912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8" descr="cid:image008.png@01D04C6D.EDC8CB10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90700"/>
            <a:ext cx="489108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 descr="cid:image009.png@01D04C6D.EDC8CB10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405063"/>
            <a:ext cx="50704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 descr="cid:image010.png@01D04C6D.EDC8CB10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1854200"/>
            <a:ext cx="503237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47110" name="Rechteck 1"/>
          <p:cNvSpPr>
            <a:spLocks noChangeArrowheads="1"/>
          </p:cNvSpPr>
          <p:nvPr/>
        </p:nvSpPr>
        <p:spPr bwMode="auto">
          <a:xfrm>
            <a:off x="1331913" y="1876425"/>
            <a:ext cx="912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RASt06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331913" y="2405063"/>
            <a:ext cx="23034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Erweiterung um eine Datenbank</a:t>
            </a:r>
            <a:endParaRPr lang="de-DE" altLang="de-DE" b="0">
              <a:solidFill>
                <a:srgbClr val="000086"/>
              </a:solidFill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19213" y="3059113"/>
            <a:ext cx="2316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Entwurfselemente selbst definieren und in einer Viathek verwalten</a:t>
            </a:r>
            <a:endParaRPr lang="de-DE" altLang="de-DE" b="0">
              <a:solidFill>
                <a:srgbClr val="000086"/>
              </a:solidFill>
            </a:endParaRPr>
          </a:p>
        </p:txBody>
      </p:sp>
      <p:pic>
        <p:nvPicPr>
          <p:cNvPr id="2" name="RASt06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681163"/>
            <a:ext cx="5508625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utoUpdateAnimBg="0"/>
      <p:bldP spid="1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995738" y="1341438"/>
            <a:ext cx="3205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800">
                <a:solidFill>
                  <a:srgbClr val="FFC000"/>
                </a:solidFill>
              </a:rPr>
              <a:t>Freigabe</a:t>
            </a:r>
            <a:endParaRPr lang="de-DE" altLang="de-DE" sz="2800" b="0">
              <a:solidFill>
                <a:srgbClr val="FFC000"/>
              </a:solidFill>
            </a:endParaRPr>
          </a:p>
        </p:txBody>
      </p:sp>
      <p:pic>
        <p:nvPicPr>
          <p:cNvPr id="49158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975" y="-142875"/>
            <a:ext cx="12734925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c14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350" y="-1193800"/>
            <a:ext cx="12098338" cy="738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-468313" y="6172200"/>
            <a:ext cx="93614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4400" b="0">
                <a:solidFill>
                  <a:srgbClr val="FFC000"/>
                </a:solidFill>
              </a:rPr>
              <a:t>31. Juli 2015</a:t>
            </a:r>
            <a:endParaRPr lang="de-DE" altLang="de-DE" sz="440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1187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22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368425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 flipV="1">
            <a:off x="1368425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368425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5127" name="Rechteck 10"/>
          <p:cNvSpPr>
            <a:spLocks noChangeArrowheads="1"/>
          </p:cNvSpPr>
          <p:nvPr/>
        </p:nvSpPr>
        <p:spPr bwMode="auto">
          <a:xfrm>
            <a:off x="1368425" y="1722438"/>
            <a:ext cx="7643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11:20 Uhr: 	Kaffeepause und Informationsaustausch</a:t>
            </a:r>
            <a:endParaRPr lang="de-DE" altLang="de-DE" sz="1400" b="0"/>
          </a:p>
        </p:txBody>
      </p:sp>
      <p:sp>
        <p:nvSpPr>
          <p:cNvPr id="5132" name="Rechteck 12"/>
          <p:cNvSpPr>
            <a:spLocks noChangeArrowheads="1"/>
          </p:cNvSpPr>
          <p:nvPr/>
        </p:nvSpPr>
        <p:spPr bwMode="auto">
          <a:xfrm>
            <a:off x="1368425" y="3284538"/>
            <a:ext cx="76438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14:00 Uhr: 	Workshop: Der StadtCAD-Gebäudemanager als 			Paradigma</a:t>
            </a:r>
            <a:r>
              <a:rPr lang="de-DE" altLang="de-DE" sz="1400"/>
              <a:t>			</a:t>
            </a:r>
          </a:p>
          <a:p>
            <a:r>
              <a:rPr lang="de-DE" altLang="de-DE" sz="1400"/>
              <a:t>		Vollständiger Überblick aller Funktionen</a:t>
            </a:r>
            <a:r>
              <a:rPr lang="de-DE" altLang="de-DE" sz="1400" b="0"/>
              <a:t>	Albert Schultheiß</a:t>
            </a:r>
            <a:endParaRPr lang="de-DE" altLang="de-DE" sz="1400"/>
          </a:p>
        </p:txBody>
      </p:sp>
      <p:sp>
        <p:nvSpPr>
          <p:cNvPr id="13" name="Rechteck 9"/>
          <p:cNvSpPr>
            <a:spLocks noChangeArrowheads="1"/>
          </p:cNvSpPr>
          <p:nvPr/>
        </p:nvSpPr>
        <p:spPr bwMode="auto">
          <a:xfrm>
            <a:off x="1368425" y="908050"/>
            <a:ext cx="764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10:00 Uhr: 	Begrüßung und Einführung		</a:t>
            </a:r>
            <a:r>
              <a:rPr lang="de-DE" altLang="de-DE" sz="1400" b="0"/>
              <a:t>Albert Schultheiß</a:t>
            </a:r>
          </a:p>
        </p:txBody>
      </p:sp>
      <p:sp>
        <p:nvSpPr>
          <p:cNvPr id="14" name="Rechteck 9"/>
          <p:cNvSpPr>
            <a:spLocks noChangeArrowheads="1"/>
          </p:cNvSpPr>
          <p:nvPr/>
        </p:nvSpPr>
        <p:spPr bwMode="auto">
          <a:xfrm>
            <a:off x="1368425" y="1196975"/>
            <a:ext cx="764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10:10 Uhr: 	Das neue AutoCAD 2016		</a:t>
            </a:r>
            <a:r>
              <a:rPr lang="de-DE" altLang="de-DE" sz="1400" b="0"/>
              <a:t>Heiner Sietas</a:t>
            </a:r>
          </a:p>
        </p:txBody>
      </p:sp>
      <p:sp>
        <p:nvSpPr>
          <p:cNvPr id="15" name="Rechteck 9"/>
          <p:cNvSpPr>
            <a:spLocks noChangeArrowheads="1"/>
          </p:cNvSpPr>
          <p:nvPr/>
        </p:nvSpPr>
        <p:spPr bwMode="auto">
          <a:xfrm>
            <a:off x="1368425" y="1484313"/>
            <a:ext cx="7643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10:55 Uhr: 	Das neue StadtCAD 16		</a:t>
            </a:r>
            <a:r>
              <a:rPr lang="de-DE" altLang="de-DE" sz="1400" b="0"/>
              <a:t>Albert Schultheiß</a:t>
            </a:r>
          </a:p>
        </p:txBody>
      </p:sp>
      <p:sp>
        <p:nvSpPr>
          <p:cNvPr id="18" name="Rechteck 9"/>
          <p:cNvSpPr>
            <a:spLocks noChangeArrowheads="1"/>
          </p:cNvSpPr>
          <p:nvPr/>
        </p:nvSpPr>
        <p:spPr bwMode="auto">
          <a:xfrm>
            <a:off x="1368425" y="1989138"/>
            <a:ext cx="7643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11:50 Uhr: 	Workshop: Die StadtCAD-Projektverwaltung </a:t>
            </a:r>
          </a:p>
          <a:p>
            <a:r>
              <a:rPr lang="de-DE" altLang="de-DE"/>
              <a:t>		</a:t>
            </a:r>
            <a:r>
              <a:rPr lang="de-DE" altLang="de-DE" sz="1400"/>
              <a:t>StadtCAD-Projekte schnell aus Vorgängerversionen </a:t>
            </a:r>
            <a:br>
              <a:rPr lang="de-DE" altLang="de-DE" sz="1400"/>
            </a:br>
            <a:r>
              <a:rPr lang="de-DE" altLang="de-DE" sz="1400"/>
              <a:t>		migrieren und verwalten</a:t>
            </a:r>
            <a:r>
              <a:rPr lang="de-DE" altLang="de-DE"/>
              <a:t>		</a:t>
            </a:r>
            <a:r>
              <a:rPr lang="de-DE" altLang="de-DE" sz="1400" b="0"/>
              <a:t>Herbert Putz</a:t>
            </a:r>
          </a:p>
        </p:txBody>
      </p:sp>
      <p:sp>
        <p:nvSpPr>
          <p:cNvPr id="19" name="Rechteck 9"/>
          <p:cNvSpPr>
            <a:spLocks noChangeArrowheads="1"/>
          </p:cNvSpPr>
          <p:nvPr/>
        </p:nvSpPr>
        <p:spPr bwMode="auto">
          <a:xfrm>
            <a:off x="1368425" y="2781300"/>
            <a:ext cx="72151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12:30 Uhr: 	Mittagspause</a:t>
            </a:r>
          </a:p>
          <a:p>
            <a:r>
              <a:rPr lang="de-DE" altLang="de-DE" b="0"/>
              <a:t>		</a:t>
            </a:r>
            <a:r>
              <a:rPr lang="de-DE" altLang="de-DE" sz="1200" b="0"/>
              <a:t>Zu unserem warmen Buffet im Ulmer Gulden sind Sie herzlich eingeladen!</a:t>
            </a:r>
          </a:p>
        </p:txBody>
      </p:sp>
      <p:sp>
        <p:nvSpPr>
          <p:cNvPr id="16" name="Rechteck 12"/>
          <p:cNvSpPr>
            <a:spLocks noChangeArrowheads="1"/>
          </p:cNvSpPr>
          <p:nvPr/>
        </p:nvSpPr>
        <p:spPr bwMode="auto">
          <a:xfrm>
            <a:off x="1368425" y="4846638"/>
            <a:ext cx="7643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15:30 Uhr: 	Kaffeepause und Informationsaustausch</a:t>
            </a:r>
            <a:endParaRPr lang="de-DE" altLang="de-DE" sz="1400"/>
          </a:p>
        </p:txBody>
      </p:sp>
      <p:sp>
        <p:nvSpPr>
          <p:cNvPr id="17" name="Rechteck 12"/>
          <p:cNvSpPr>
            <a:spLocks noChangeArrowheads="1"/>
          </p:cNvSpPr>
          <p:nvPr/>
        </p:nvSpPr>
        <p:spPr bwMode="auto">
          <a:xfrm>
            <a:off x="1368425" y="5229225"/>
            <a:ext cx="76438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16:00 Uhr: 	Workshop: Linienbegleitende Signaturen</a:t>
            </a:r>
          </a:p>
          <a:p>
            <a:r>
              <a:rPr lang="de-DE" altLang="de-DE" sz="1400"/>
              <a:t>		Die Bedeutung aller Parameter</a:t>
            </a:r>
            <a:r>
              <a:rPr lang="de-DE" altLang="de-DE" sz="1400" b="0"/>
              <a:t>	 	Albert Schultheiß</a:t>
            </a:r>
            <a:endParaRPr lang="de-DE" altLang="de-DE" sz="1400"/>
          </a:p>
        </p:txBody>
      </p:sp>
      <p:sp>
        <p:nvSpPr>
          <p:cNvPr id="20" name="Rechteck 12"/>
          <p:cNvSpPr>
            <a:spLocks noChangeArrowheads="1"/>
          </p:cNvSpPr>
          <p:nvPr/>
        </p:nvSpPr>
        <p:spPr bwMode="auto">
          <a:xfrm>
            <a:off x="1368425" y="6546850"/>
            <a:ext cx="764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17:00 Uhr: 	Abschlussdiskussion und Zusammenfassung des Tages</a:t>
            </a:r>
            <a:endParaRPr lang="de-DE" altLang="de-DE" sz="1400"/>
          </a:p>
        </p:txBody>
      </p:sp>
      <p:sp>
        <p:nvSpPr>
          <p:cNvPr id="21" name="Rechteck 12"/>
          <p:cNvSpPr>
            <a:spLocks noChangeArrowheads="1"/>
          </p:cNvSpPr>
          <p:nvPr/>
        </p:nvSpPr>
        <p:spPr bwMode="auto">
          <a:xfrm>
            <a:off x="1368425" y="4076700"/>
            <a:ext cx="76438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14:45 Uhr: 	Workshop: </a:t>
            </a:r>
            <a:r>
              <a:rPr lang="de-DE" altLang="de-DE" sz="1400"/>
              <a:t>Der StadtCAD-Gebäudemanager als Werkzeug			Erstellung eines 3D-Stadtmodells anhand eines konkreten 			Projektes</a:t>
            </a:r>
            <a:r>
              <a:rPr lang="de-DE" altLang="de-DE" sz="1400" b="0"/>
              <a:t>			 	Fred Tomke</a:t>
            </a:r>
            <a:endParaRPr lang="de-DE" altLang="de-DE" sz="1400"/>
          </a:p>
        </p:txBody>
      </p:sp>
      <p:sp>
        <p:nvSpPr>
          <p:cNvPr id="22" name="Rechteck 12"/>
          <p:cNvSpPr>
            <a:spLocks noChangeArrowheads="1"/>
          </p:cNvSpPr>
          <p:nvPr/>
        </p:nvSpPr>
        <p:spPr bwMode="auto">
          <a:xfrm>
            <a:off x="1368425" y="5805488"/>
            <a:ext cx="76438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16:20 Uhr: 	Workshop: Tipps und Tricks aus dem StadtCAD-Support</a:t>
            </a:r>
          </a:p>
          <a:p>
            <a:r>
              <a:rPr lang="de-DE" altLang="de-DE" sz="1400"/>
              <a:t>		Die häufigsten Problemfälle und ihre Lösungen</a:t>
            </a:r>
            <a:r>
              <a:rPr lang="de-DE" altLang="de-DE" sz="1400" b="0"/>
              <a:t>	 							Christoph Hendrich</a:t>
            </a:r>
            <a:endParaRPr lang="de-DE" altLang="de-DE" sz="1400"/>
          </a:p>
        </p:txBody>
      </p:sp>
    </p:spTree>
  </p:cSld>
  <p:clrMapOvr>
    <a:masterClrMapping/>
  </p:clrMapOvr>
  <p:transition advTm="1187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32" grpId="0"/>
      <p:bldP spid="13" grpId="0"/>
      <p:bldP spid="14" grpId="0"/>
      <p:bldP spid="15" grpId="0"/>
      <p:bldP spid="18" grpId="0"/>
      <p:bldP spid="19" grpId="0"/>
      <p:bldP spid="16" grpId="0"/>
      <p:bldP spid="17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68425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 flipV="1">
            <a:off x="1368425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368425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5127" name="Rechteck 10"/>
          <p:cNvSpPr>
            <a:spLocks noChangeArrowheads="1"/>
          </p:cNvSpPr>
          <p:nvPr/>
        </p:nvSpPr>
        <p:spPr bwMode="auto">
          <a:xfrm>
            <a:off x="1368425" y="1722438"/>
            <a:ext cx="7643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11:20 Uhr: 	Kaffeepause und Informationsaustausch</a:t>
            </a:r>
            <a:endParaRPr lang="de-DE" altLang="de-DE" sz="1400" b="0"/>
          </a:p>
        </p:txBody>
      </p:sp>
      <p:sp>
        <p:nvSpPr>
          <p:cNvPr id="5132" name="Rechteck 12"/>
          <p:cNvSpPr>
            <a:spLocks noChangeArrowheads="1"/>
          </p:cNvSpPr>
          <p:nvPr/>
        </p:nvSpPr>
        <p:spPr bwMode="auto">
          <a:xfrm>
            <a:off x="1368425" y="3284538"/>
            <a:ext cx="76438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14:00 Uhr: 	Workshop: Der StadtCAD-Gebäudemanager als 			Paradigma</a:t>
            </a:r>
            <a:r>
              <a:rPr lang="de-DE" altLang="de-DE" sz="1400"/>
              <a:t>			</a:t>
            </a:r>
          </a:p>
          <a:p>
            <a:r>
              <a:rPr lang="de-DE" altLang="de-DE" sz="1400"/>
              <a:t>		Vollständiger Überblick aller Funktionen</a:t>
            </a:r>
            <a:r>
              <a:rPr lang="de-DE" altLang="de-DE" sz="1400" b="0"/>
              <a:t>	Albert Schultheiß</a:t>
            </a:r>
            <a:endParaRPr lang="de-DE" altLang="de-DE" sz="1400"/>
          </a:p>
        </p:txBody>
      </p:sp>
      <p:sp>
        <p:nvSpPr>
          <p:cNvPr id="13" name="Rechteck 9"/>
          <p:cNvSpPr>
            <a:spLocks noChangeArrowheads="1"/>
          </p:cNvSpPr>
          <p:nvPr/>
        </p:nvSpPr>
        <p:spPr bwMode="auto">
          <a:xfrm>
            <a:off x="1368425" y="908050"/>
            <a:ext cx="764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10:00 Uhr: 	Begrüßung und Einführung		</a:t>
            </a:r>
            <a:r>
              <a:rPr lang="de-DE" altLang="de-DE" sz="1400" b="0"/>
              <a:t>Albert Schultheiß</a:t>
            </a:r>
          </a:p>
        </p:txBody>
      </p:sp>
      <p:sp>
        <p:nvSpPr>
          <p:cNvPr id="14" name="Rechteck 9"/>
          <p:cNvSpPr>
            <a:spLocks noChangeArrowheads="1"/>
          </p:cNvSpPr>
          <p:nvPr/>
        </p:nvSpPr>
        <p:spPr bwMode="auto">
          <a:xfrm>
            <a:off x="1368425" y="1196975"/>
            <a:ext cx="764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10:10 Uhr: 	Das neue AutoCAD 2016		</a:t>
            </a:r>
            <a:r>
              <a:rPr lang="de-DE" altLang="de-DE" sz="1400" b="0"/>
              <a:t>Heiner Sietas</a:t>
            </a:r>
          </a:p>
        </p:txBody>
      </p:sp>
      <p:sp>
        <p:nvSpPr>
          <p:cNvPr id="15" name="Rechteck 9"/>
          <p:cNvSpPr>
            <a:spLocks noChangeArrowheads="1"/>
          </p:cNvSpPr>
          <p:nvPr/>
        </p:nvSpPr>
        <p:spPr bwMode="auto">
          <a:xfrm>
            <a:off x="1368425" y="1484313"/>
            <a:ext cx="7643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10:55 Uhr: 	Das neue StadtCAD 16		</a:t>
            </a:r>
            <a:r>
              <a:rPr lang="de-DE" altLang="de-DE" sz="1400" b="0"/>
              <a:t>Albert Schultheiß</a:t>
            </a:r>
          </a:p>
        </p:txBody>
      </p:sp>
      <p:sp>
        <p:nvSpPr>
          <p:cNvPr id="18" name="Rechteck 9"/>
          <p:cNvSpPr>
            <a:spLocks noChangeArrowheads="1"/>
          </p:cNvSpPr>
          <p:nvPr/>
        </p:nvSpPr>
        <p:spPr bwMode="auto">
          <a:xfrm>
            <a:off x="1368425" y="1989138"/>
            <a:ext cx="7643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11:50 Uhr: 	Workshop: Die StadtCAD-Projektverwaltung </a:t>
            </a:r>
          </a:p>
          <a:p>
            <a:r>
              <a:rPr lang="de-DE" altLang="de-DE"/>
              <a:t>		</a:t>
            </a:r>
            <a:r>
              <a:rPr lang="de-DE" altLang="de-DE" sz="1400"/>
              <a:t>StadtCAD-Projekte schnell aus Vorgängerversionen </a:t>
            </a:r>
            <a:br>
              <a:rPr lang="de-DE" altLang="de-DE" sz="1400"/>
            </a:br>
            <a:r>
              <a:rPr lang="de-DE" altLang="de-DE" sz="1400"/>
              <a:t>		migrieren und verwalten</a:t>
            </a:r>
            <a:r>
              <a:rPr lang="de-DE" altLang="de-DE"/>
              <a:t>		</a:t>
            </a:r>
            <a:r>
              <a:rPr lang="de-DE" altLang="de-DE" sz="1400" b="0"/>
              <a:t>Herbert Putz</a:t>
            </a:r>
          </a:p>
        </p:txBody>
      </p:sp>
      <p:sp>
        <p:nvSpPr>
          <p:cNvPr id="19" name="Rechteck 9"/>
          <p:cNvSpPr>
            <a:spLocks noChangeArrowheads="1"/>
          </p:cNvSpPr>
          <p:nvPr/>
        </p:nvSpPr>
        <p:spPr bwMode="auto">
          <a:xfrm>
            <a:off x="1368425" y="2781300"/>
            <a:ext cx="72151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12:30 Uhr: 	Mittagspause</a:t>
            </a:r>
          </a:p>
          <a:p>
            <a:r>
              <a:rPr lang="de-DE" altLang="de-DE" b="0"/>
              <a:t>		</a:t>
            </a:r>
            <a:r>
              <a:rPr lang="de-DE" altLang="de-DE" sz="1200" b="0"/>
              <a:t>Zu unserem warmen Buffet sind Sie herzlich eingeladen!</a:t>
            </a:r>
          </a:p>
        </p:txBody>
      </p:sp>
      <p:sp>
        <p:nvSpPr>
          <p:cNvPr id="16" name="Rechteck 12"/>
          <p:cNvSpPr>
            <a:spLocks noChangeArrowheads="1"/>
          </p:cNvSpPr>
          <p:nvPr/>
        </p:nvSpPr>
        <p:spPr bwMode="auto">
          <a:xfrm>
            <a:off x="1368425" y="4846638"/>
            <a:ext cx="7643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15:30 Uhr: 	Kaffeepause und Informationsaustausch</a:t>
            </a:r>
            <a:endParaRPr lang="de-DE" altLang="de-DE" sz="1400"/>
          </a:p>
        </p:txBody>
      </p:sp>
      <p:sp>
        <p:nvSpPr>
          <p:cNvPr id="17" name="Rechteck 12"/>
          <p:cNvSpPr>
            <a:spLocks noChangeArrowheads="1"/>
          </p:cNvSpPr>
          <p:nvPr/>
        </p:nvSpPr>
        <p:spPr bwMode="auto">
          <a:xfrm>
            <a:off x="1368425" y="5229225"/>
            <a:ext cx="76438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16:00 Uhr: 	Workshop: Linienbegleitende Signaturen</a:t>
            </a:r>
          </a:p>
          <a:p>
            <a:r>
              <a:rPr lang="de-DE" altLang="de-DE" sz="1400"/>
              <a:t>		Die Bedeutung aller Parameter</a:t>
            </a:r>
            <a:r>
              <a:rPr lang="de-DE" altLang="de-DE" sz="1400" b="0"/>
              <a:t>	 	Albert Schultheiß</a:t>
            </a:r>
            <a:endParaRPr lang="de-DE" altLang="de-DE" sz="1400"/>
          </a:p>
        </p:txBody>
      </p:sp>
      <p:sp>
        <p:nvSpPr>
          <p:cNvPr id="20" name="Rechteck 12"/>
          <p:cNvSpPr>
            <a:spLocks noChangeArrowheads="1"/>
          </p:cNvSpPr>
          <p:nvPr/>
        </p:nvSpPr>
        <p:spPr bwMode="auto">
          <a:xfrm>
            <a:off x="1368425" y="6546850"/>
            <a:ext cx="7643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17:00 Uhr: 	Abschlussdiskussion und Zusammenfassung des Tages</a:t>
            </a:r>
            <a:endParaRPr lang="de-DE" altLang="de-DE" sz="1400"/>
          </a:p>
        </p:txBody>
      </p:sp>
      <p:sp>
        <p:nvSpPr>
          <p:cNvPr id="21" name="Rechteck 12"/>
          <p:cNvSpPr>
            <a:spLocks noChangeArrowheads="1"/>
          </p:cNvSpPr>
          <p:nvPr/>
        </p:nvSpPr>
        <p:spPr bwMode="auto">
          <a:xfrm>
            <a:off x="1368425" y="4076700"/>
            <a:ext cx="76438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14:45 Uhr: 	Workshop: </a:t>
            </a:r>
            <a:r>
              <a:rPr lang="de-DE" altLang="de-DE" sz="1400"/>
              <a:t>Der StadtCAD-Gebäudemanager als Werkzeug			Erstellung eines 3D-Stadtmodells anhand eines konkreten 			Projektes</a:t>
            </a:r>
            <a:r>
              <a:rPr lang="de-DE" altLang="de-DE" sz="1400" b="0"/>
              <a:t>			 	Fred Tomke</a:t>
            </a:r>
            <a:endParaRPr lang="de-DE" altLang="de-DE" sz="1400"/>
          </a:p>
        </p:txBody>
      </p:sp>
      <p:sp>
        <p:nvSpPr>
          <p:cNvPr id="22" name="Rechteck 12"/>
          <p:cNvSpPr>
            <a:spLocks noChangeArrowheads="1"/>
          </p:cNvSpPr>
          <p:nvPr/>
        </p:nvSpPr>
        <p:spPr bwMode="auto">
          <a:xfrm>
            <a:off x="1368425" y="5805488"/>
            <a:ext cx="76438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16:20 Uhr: 	Workshop: Tipps und Tricks aus dem StadtCAD-Support</a:t>
            </a:r>
          </a:p>
          <a:p>
            <a:r>
              <a:rPr lang="de-DE" altLang="de-DE" sz="1400"/>
              <a:t>		Die häufigsten Problemfälle und ihre Lösungen</a:t>
            </a:r>
            <a:r>
              <a:rPr lang="de-DE" altLang="de-DE" sz="1400" b="0"/>
              <a:t>	 							Christoph Hendrich</a:t>
            </a:r>
            <a:endParaRPr lang="de-DE" altLang="de-DE" sz="1400"/>
          </a:p>
        </p:txBody>
      </p:sp>
    </p:spTree>
  </p:cSld>
  <p:clrMapOvr>
    <a:masterClrMapping/>
  </p:clrMapOvr>
  <p:transition advTm="11872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32" grpId="0"/>
      <p:bldP spid="13" grpId="0"/>
      <p:bldP spid="14" grpId="0"/>
      <p:bldP spid="15" grpId="0"/>
      <p:bldP spid="18" grpId="0"/>
      <p:bldP spid="19" grpId="0"/>
      <p:bldP spid="16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0" descr="DSC0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15913"/>
            <a:ext cx="9917113" cy="74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447800" y="56388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de-DE" altLang="de-DE" sz="1900">
              <a:latin typeface="Bookman Old Style" panose="02050604050505020204" pitchFamily="18" charset="0"/>
            </a:endParaRPr>
          </a:p>
        </p:txBody>
      </p:sp>
      <p:sp>
        <p:nvSpPr>
          <p:cNvPr id="10244" name="WordArt 36"/>
          <p:cNvSpPr>
            <a:spLocks noChangeArrowheads="1" noChangeShapeType="1" noTextEdit="1"/>
          </p:cNvSpPr>
          <p:nvPr/>
        </p:nvSpPr>
        <p:spPr bwMode="auto">
          <a:xfrm>
            <a:off x="900113" y="620713"/>
            <a:ext cx="7848600" cy="552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>
                <a:gradFill rotWithShape="1">
                  <a:gsLst>
                    <a:gs pos="0">
                      <a:srgbClr val="725D0F"/>
                    </a:gs>
                    <a:gs pos="50000">
                      <a:srgbClr val="F6C820"/>
                    </a:gs>
                    <a:gs pos="100000">
                      <a:srgbClr val="725D0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StadtCAD Anwendertagung 2015</a:t>
            </a:r>
          </a:p>
        </p:txBody>
      </p:sp>
      <p:sp>
        <p:nvSpPr>
          <p:cNvPr id="2089" name="Text Box 41"/>
          <p:cNvSpPr txBox="1">
            <a:spLocks noChangeArrowheads="1"/>
          </p:cNvSpPr>
          <p:nvPr/>
        </p:nvSpPr>
        <p:spPr bwMode="auto">
          <a:xfrm>
            <a:off x="4356100" y="5157788"/>
            <a:ext cx="4176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de-DE" sz="2000" b="0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Das neue StadtCAD 16</a:t>
            </a:r>
          </a:p>
          <a:p>
            <a:pPr eaLnBrk="1" hangingPunct="1">
              <a:defRPr/>
            </a:pPr>
            <a:endParaRPr lang="de-DE" sz="2000" b="0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advTm="254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1295400" y="2000250"/>
            <a:ext cx="27003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StadtCAD 16 ist lauff</a:t>
            </a:r>
            <a:r>
              <a:rPr lang="de-DE" altLang="de-DE" b="0">
                <a:latin typeface="CaxtonBkBT" charset="0"/>
              </a:rPr>
              <a:t>ä</a:t>
            </a:r>
            <a:r>
              <a:rPr lang="de-DE" altLang="de-DE" b="0"/>
              <a:t>hig auf </a:t>
            </a:r>
          </a:p>
          <a:p>
            <a:pPr>
              <a:buFontTx/>
              <a:buChar char="-"/>
            </a:pPr>
            <a:r>
              <a:rPr lang="de-DE" altLang="de-DE" b="0"/>
              <a:t> AutoCAD 2013</a:t>
            </a:r>
          </a:p>
          <a:p>
            <a:pPr>
              <a:buFontTx/>
              <a:buChar char="-"/>
            </a:pPr>
            <a:r>
              <a:rPr lang="de-DE" altLang="de-DE" b="0"/>
              <a:t> AutoCAD 2014</a:t>
            </a:r>
          </a:p>
          <a:p>
            <a:pPr>
              <a:buFontTx/>
              <a:buChar char="-"/>
            </a:pPr>
            <a:r>
              <a:rPr lang="de-DE" altLang="de-DE" b="0"/>
              <a:t> AutoCAD 2015</a:t>
            </a:r>
          </a:p>
          <a:p>
            <a:pPr>
              <a:buFontTx/>
              <a:buChar char="-"/>
            </a:pPr>
            <a:r>
              <a:rPr lang="de-DE" altLang="de-DE" b="0"/>
              <a:t> AutoCAD 2016</a:t>
            </a:r>
          </a:p>
          <a:p>
            <a:r>
              <a:rPr lang="de-DE" altLang="de-DE" b="0"/>
              <a:t>- und den vertikalen Produkten AutoCAD Map 3D, AutoCAD Civil 3D und AutoCAD Architecture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258888" y="4652963"/>
            <a:ext cx="75612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DWG-Formate:</a:t>
            </a:r>
          </a:p>
          <a:p>
            <a:pPr>
              <a:buFontTx/>
              <a:buChar char="-"/>
            </a:pPr>
            <a:r>
              <a:rPr lang="de-DE" altLang="de-DE" b="0"/>
              <a:t>2013er-Format (AC1027): 2013, 2014, 2015, 2016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607050"/>
            <a:ext cx="8186737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44675"/>
            <a:ext cx="47244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872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6" grpId="0" autoUpdateAnimBg="0"/>
      <p:bldP spid="1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196975"/>
            <a:ext cx="41989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3316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1673225"/>
            <a:ext cx="7440613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hteck 1"/>
          <p:cNvSpPr>
            <a:spLocks noChangeArrowheads="1"/>
          </p:cNvSpPr>
          <p:nvPr/>
        </p:nvSpPr>
        <p:spPr bwMode="auto">
          <a:xfrm>
            <a:off x="1331913" y="1876425"/>
            <a:ext cx="4260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Anpassung an 2016er-Autodesk-Produkte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331913" y="2349500"/>
            <a:ext cx="2592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28 neue Systemvariablen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378075"/>
            <a:ext cx="3744912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2378075"/>
            <a:ext cx="3932237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2378075"/>
            <a:ext cx="37369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378075"/>
            <a:ext cx="3757612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2349500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3789363"/>
            <a:ext cx="43719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15366" name="Rechteck 1"/>
          <p:cNvSpPr>
            <a:spLocks noChangeArrowheads="1"/>
          </p:cNvSpPr>
          <p:nvPr/>
        </p:nvSpPr>
        <p:spPr bwMode="auto">
          <a:xfrm>
            <a:off x="1331913" y="1876425"/>
            <a:ext cx="2095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Landesbauordnung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31913" y="2349500"/>
            <a:ext cx="2663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Aktualisierung der Daten der Landesbauordnung an den jüngsten Rechtsstand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1876425"/>
            <a:ext cx="4676775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52888"/>
            <a:ext cx="813593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192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17414" name="Rechteck 1"/>
          <p:cNvSpPr>
            <a:spLocks noChangeArrowheads="1"/>
          </p:cNvSpPr>
          <p:nvPr/>
        </p:nvSpPr>
        <p:spPr bwMode="auto">
          <a:xfrm>
            <a:off x="1331913" y="1876425"/>
            <a:ext cx="1735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Projektmanager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31913" y="2349500"/>
            <a:ext cx="2663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„Zeichnung“ löschen</a:t>
            </a:r>
            <a:br>
              <a:rPr lang="de-DE" altLang="de-DE" b="0"/>
            </a:br>
            <a:r>
              <a:rPr lang="de-DE" altLang="de-DE" b="0"/>
              <a:t>entfernt die Datei nicht mehr unwiderruflich, sondern verschiebt sie in den Windows-</a:t>
            </a:r>
          </a:p>
          <a:p>
            <a:r>
              <a:rPr lang="de-DE" altLang="de-DE" b="0"/>
              <a:t>Papierkorb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31913" y="4037013"/>
            <a:ext cx="2519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Voraussetzung: Papierkorb aktiv</a:t>
            </a:r>
          </a:p>
          <a:p>
            <a:endParaRPr lang="de-DE" altLang="de-DE" b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349500"/>
            <a:ext cx="47752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024188"/>
            <a:ext cx="374015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8"/>
            <a:ext cx="48736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09825"/>
            <a:ext cx="8928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3954463"/>
            <a:ext cx="218122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2816225"/>
            <a:ext cx="3497262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2393950"/>
            <a:ext cx="59674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2374900"/>
            <a:ext cx="63531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066800" y="914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2514600" y="6172200"/>
            <a:ext cx="990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endParaRPr lang="de-DE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066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331913" y="1157288"/>
            <a:ext cx="6781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800">
                <a:latin typeface="Bookman Old Style" panose="02050604050505020204" pitchFamily="18" charset="0"/>
              </a:rPr>
              <a:t>StadtCAD 16</a:t>
            </a:r>
          </a:p>
        </p:txBody>
      </p:sp>
      <p:sp>
        <p:nvSpPr>
          <p:cNvPr id="19462" name="Rechteck 1"/>
          <p:cNvSpPr>
            <a:spLocks noChangeArrowheads="1"/>
          </p:cNvSpPr>
          <p:nvPr/>
        </p:nvSpPr>
        <p:spPr bwMode="auto">
          <a:xfrm>
            <a:off x="1331913" y="1876425"/>
            <a:ext cx="1690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/>
              <a:t>Projektexplorer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331913" y="2349500"/>
            <a:ext cx="26638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Ausgabe einer Liste aller im aktuellen Objektprofil enthaltenen Objekte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325563" y="4076700"/>
            <a:ext cx="25193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Export einer Liste aller im aktuellen Objektprofil enthaltenen Objekte nach Excel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331913" y="3213100"/>
            <a:ext cx="25193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Ausdruck auf einen installierten Drucker oder in eine *-pdf-Datei</a:t>
            </a:r>
          </a:p>
        </p:txBody>
      </p:sp>
      <p:pic>
        <p:nvPicPr>
          <p:cNvPr id="1946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14563"/>
            <a:ext cx="4505325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811338"/>
            <a:ext cx="44735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347788"/>
            <a:ext cx="4518025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325563" y="5154613"/>
            <a:ext cx="25193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0060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0"/>
              <a:t>Export einer Liste aller im aktuellen Objektprofil enthaltenen Objekte nach OpenCalc </a:t>
            </a:r>
          </a:p>
          <a:p>
            <a:r>
              <a:rPr lang="de-DE" altLang="de-DE" b="0"/>
              <a:t>(OpenOffice)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1338263"/>
            <a:ext cx="4386263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4" grpId="0" autoUpdateAnimBg="0"/>
      <p:bldP spid="13" grpId="0" autoUpdateAnimBg="0"/>
      <p:bldP spid="15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006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006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006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rgbClr val="00006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</Words>
  <Application>Microsoft Office PowerPoint</Application>
  <PresentationFormat>Bildschirmpräsentation (4:3)</PresentationFormat>
  <Paragraphs>183</Paragraphs>
  <Slides>25</Slides>
  <Notes>21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Bookman Old Style</vt:lpstr>
      <vt:lpstr>CaxtonBkBT</vt:lpstr>
      <vt:lpstr>Standarddesign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euroGIS IT Systeme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Mathias</dc:creator>
  <cp:lastModifiedBy>Anja Dürre</cp:lastModifiedBy>
  <cp:revision>1596</cp:revision>
  <cp:lastPrinted>2014-04-17T06:12:41Z</cp:lastPrinted>
  <dcterms:created xsi:type="dcterms:W3CDTF">2001-01-30T15:02:07Z</dcterms:created>
  <dcterms:modified xsi:type="dcterms:W3CDTF">2015-06-08T07:02:11Z</dcterms:modified>
</cp:coreProperties>
</file>