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573" r:id="rId3"/>
    <p:sldId id="603" r:id="rId4"/>
    <p:sldId id="574" r:id="rId5"/>
    <p:sldId id="511" r:id="rId6"/>
    <p:sldId id="588" r:id="rId7"/>
    <p:sldId id="589" r:id="rId8"/>
    <p:sldId id="590" r:id="rId9"/>
    <p:sldId id="591" r:id="rId10"/>
    <p:sldId id="592" r:id="rId11"/>
    <p:sldId id="593" r:id="rId12"/>
    <p:sldId id="594" r:id="rId13"/>
    <p:sldId id="595" r:id="rId14"/>
    <p:sldId id="597" r:id="rId15"/>
    <p:sldId id="598" r:id="rId16"/>
    <p:sldId id="599" r:id="rId17"/>
    <p:sldId id="600" r:id="rId18"/>
    <p:sldId id="601" r:id="rId19"/>
    <p:sldId id="604" r:id="rId20"/>
    <p:sldId id="556" r:id="rId21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006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006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006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006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006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0006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0006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0006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0006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C820"/>
    <a:srgbClr val="00142A"/>
    <a:srgbClr val="FCF3A2"/>
    <a:srgbClr val="F8E31E"/>
    <a:srgbClr val="001B36"/>
    <a:srgbClr val="001326"/>
    <a:srgbClr val="001932"/>
    <a:srgbClr val="FB7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3668" autoAdjust="0"/>
  </p:normalViewPr>
  <p:slideViewPr>
    <p:cSldViewPr>
      <p:cViewPr varScale="1">
        <p:scale>
          <a:sx n="83" d="100"/>
          <a:sy n="83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987" y="-72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5" tIns="47382" rIns="94765" bIns="47382" numCol="1" anchor="t" anchorCtr="0" compatLnSpc="1">
            <a:prstTxWarp prst="textNoShape">
              <a:avLst/>
            </a:prstTxWarp>
          </a:bodyPr>
          <a:lstStyle>
            <a:lvl1pPr defTabSz="948367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5" tIns="47382" rIns="94765" bIns="47382" numCol="1" anchor="t" anchorCtr="0" compatLnSpc="1">
            <a:prstTxWarp prst="textNoShape">
              <a:avLst/>
            </a:prstTxWarp>
          </a:bodyPr>
          <a:lstStyle>
            <a:lvl1pPr algn="r" defTabSz="948367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5" tIns="47382" rIns="94765" bIns="47382" numCol="1" anchor="b" anchorCtr="0" compatLnSpc="1">
            <a:prstTxWarp prst="textNoShape">
              <a:avLst/>
            </a:prstTxWarp>
          </a:bodyPr>
          <a:lstStyle>
            <a:lvl1pPr defTabSz="948367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5" tIns="47382" rIns="94765" bIns="47382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30159D-D4E1-4AB6-A837-798E188BF9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953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5" tIns="47382" rIns="94765" bIns="47382" numCol="1" anchor="t" anchorCtr="0" compatLnSpc="1">
            <a:prstTxWarp prst="textNoShape">
              <a:avLst/>
            </a:prstTxWarp>
          </a:bodyPr>
          <a:lstStyle>
            <a:lvl1pPr defTabSz="948367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5" tIns="47382" rIns="94765" bIns="47382" numCol="1" anchor="t" anchorCtr="0" compatLnSpc="1">
            <a:prstTxWarp prst="textNoShape">
              <a:avLst/>
            </a:prstTxWarp>
          </a:bodyPr>
          <a:lstStyle>
            <a:lvl1pPr algn="r" defTabSz="948367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5" tIns="47382" rIns="94765" bIns="47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5" tIns="47382" rIns="94765" bIns="47382" numCol="1" anchor="b" anchorCtr="0" compatLnSpc="1">
            <a:prstTxWarp prst="textNoShape">
              <a:avLst/>
            </a:prstTxWarp>
          </a:bodyPr>
          <a:lstStyle>
            <a:lvl1pPr defTabSz="948367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5" tIns="47382" rIns="94765" bIns="47382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AE9108-5402-4AF1-BD47-790A1D2FE7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524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6CC71B6D-BF98-40E5-B167-4E9336B853EE}" type="slidenum">
              <a:rPr lang="de-DE" altLang="de-DE" sz="1300" b="0" smtClean="0">
                <a:solidFill>
                  <a:schemeClr val="tx1"/>
                </a:solidFill>
              </a:rPr>
              <a:pPr/>
              <a:t>2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04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CF02ADC7-C010-443A-B102-5E248790681D}" type="slidenum">
              <a:rPr lang="de-DE" altLang="de-DE" sz="1300" b="0" smtClean="0">
                <a:solidFill>
                  <a:schemeClr val="tx1"/>
                </a:solidFill>
              </a:rPr>
              <a:pPr/>
              <a:t>12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43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288D4099-AB50-4FB2-AF36-01FC3C6324DB}" type="slidenum">
              <a:rPr lang="de-DE" altLang="de-DE" sz="1300" b="0" smtClean="0">
                <a:solidFill>
                  <a:schemeClr val="tx1"/>
                </a:solidFill>
              </a:rPr>
              <a:pPr/>
              <a:t>13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11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5E40BCB6-55B7-4BA5-B838-93253485BD14}" type="slidenum">
              <a:rPr lang="de-DE" altLang="de-DE" sz="1300" b="0" smtClean="0">
                <a:solidFill>
                  <a:schemeClr val="tx1"/>
                </a:solidFill>
              </a:rPr>
              <a:pPr/>
              <a:t>14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24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13B6446F-5C5B-4B9C-BA33-C11668E087FF}" type="slidenum">
              <a:rPr lang="de-DE" altLang="de-DE" sz="1300" b="0" smtClean="0">
                <a:solidFill>
                  <a:schemeClr val="tx1"/>
                </a:solidFill>
              </a:rPr>
              <a:pPr/>
              <a:t>15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40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1F7B4D82-AF9E-47B9-B833-6038ED30AE30}" type="slidenum">
              <a:rPr lang="de-DE" altLang="de-DE" sz="1300" b="0" smtClean="0">
                <a:solidFill>
                  <a:schemeClr val="tx1"/>
                </a:solidFill>
              </a:rPr>
              <a:pPr/>
              <a:t>16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47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1006A7FE-18F9-4A0A-B743-745C83C25125}" type="slidenum">
              <a:rPr lang="de-DE" altLang="de-DE" sz="1300" b="0" smtClean="0">
                <a:solidFill>
                  <a:schemeClr val="tx1"/>
                </a:solidFill>
              </a:rPr>
              <a:pPr/>
              <a:t>17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19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28FB70D6-E414-4903-AD47-CF8662B12C3F}" type="slidenum">
              <a:rPr lang="de-DE" altLang="de-DE" sz="1300" b="0" smtClean="0">
                <a:solidFill>
                  <a:schemeClr val="tx1"/>
                </a:solidFill>
              </a:rPr>
              <a:pPr/>
              <a:t>18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55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929F0565-1ACF-4822-A0A3-9EEA89F4EF8F}" type="slidenum">
              <a:rPr lang="de-DE" altLang="de-DE" sz="1300" b="0" smtClean="0">
                <a:solidFill>
                  <a:schemeClr val="tx1"/>
                </a:solidFill>
              </a:rPr>
              <a:pPr/>
              <a:t>19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46EABE6E-7229-453A-9259-AE94073FDC6D}" type="slidenum">
              <a:rPr lang="de-DE" altLang="de-DE" sz="1300" b="0" smtClean="0">
                <a:solidFill>
                  <a:schemeClr val="tx1"/>
                </a:solidFill>
              </a:rPr>
              <a:pPr/>
              <a:t>4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6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6BECC971-BC4E-493F-9D8A-E5A6AF9E629C}" type="slidenum">
              <a:rPr lang="de-DE" altLang="de-DE" sz="1300" b="0" smtClean="0">
                <a:solidFill>
                  <a:schemeClr val="tx1"/>
                </a:solidFill>
              </a:rPr>
              <a:pPr/>
              <a:t>5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1760E3D2-0B99-46EF-B470-300D0CBFF43D}" type="slidenum">
              <a:rPr lang="de-DE" altLang="de-DE" sz="1300" b="0" smtClean="0">
                <a:solidFill>
                  <a:schemeClr val="tx1"/>
                </a:solidFill>
              </a:rPr>
              <a:pPr/>
              <a:t>6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D7060B7F-660F-4D38-B7BC-1F72BD67DAC5}" type="slidenum">
              <a:rPr lang="de-DE" altLang="de-DE" sz="1300" b="0" smtClean="0">
                <a:solidFill>
                  <a:schemeClr val="tx1"/>
                </a:solidFill>
              </a:rPr>
              <a:pPr/>
              <a:t>7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8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858227C6-AAFD-4587-9326-C3BB702FBA1B}" type="slidenum">
              <a:rPr lang="de-DE" altLang="de-DE" sz="1300" b="0" smtClean="0">
                <a:solidFill>
                  <a:schemeClr val="tx1"/>
                </a:solidFill>
              </a:rPr>
              <a:pPr/>
              <a:t>8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5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BF1EF897-052C-4D67-A742-198C86990A8A}" type="slidenum">
              <a:rPr lang="de-DE" altLang="de-DE" sz="1300" b="0" smtClean="0">
                <a:solidFill>
                  <a:schemeClr val="tx1"/>
                </a:solidFill>
              </a:rPr>
              <a:pPr/>
              <a:t>9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31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58F14285-D972-48E4-805B-21AC595BF132}" type="slidenum">
              <a:rPr lang="de-DE" altLang="de-DE" sz="1300" b="0" smtClean="0">
                <a:solidFill>
                  <a:schemeClr val="tx1"/>
                </a:solidFill>
              </a:rPr>
              <a:pPr/>
              <a:t>10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2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fld id="{0DD0AE69-04DE-4E68-8A42-CF23543C394B}" type="slidenum">
              <a:rPr lang="de-DE" altLang="de-DE" sz="1300" b="0" smtClean="0">
                <a:solidFill>
                  <a:schemeClr val="tx1"/>
                </a:solidFill>
              </a:rPr>
              <a:pPr/>
              <a:t>11</a:t>
            </a:fld>
            <a:endParaRPr lang="de-DE" altLang="de-DE" sz="13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81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01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28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137B6-C5F8-4F93-8853-F6B159768A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1674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68DAF-4808-4101-8BFB-95204E6A73D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001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BEC21-2A67-45BA-A254-420A842D48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132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DA84-FF84-439B-9510-FB448D6D9EE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5191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FEBF-907F-4FE1-801B-0BBBB809FD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7985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DE01B-76D5-44FD-9E08-BDAB5F8ADD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3602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59DA-9218-4E0A-BE10-1AB190CE186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919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B0ECB-555F-4654-BE0B-8AA6BCBF81A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60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366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5073-E8F7-4373-A0ED-F2AB5FCBF5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502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8EF5-4A2D-4D78-B692-A7AF773F0D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4755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85417-0C80-457F-AAFD-15C97665DD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726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5390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57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99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15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 descr="stadtcad_logo_HQ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73063"/>
            <a:ext cx="26431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6066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4231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powerpoi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3225"/>
            <a:ext cx="11445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333375"/>
            <a:ext cx="3841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48" r:id="rId7"/>
    <p:sldLayoutId id="2147484733" r:id="rId8"/>
    <p:sldLayoutId id="2147484734" r:id="rId9"/>
    <p:sldLayoutId id="2147484735" r:id="rId10"/>
    <p:sldLayoutId id="2147484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2974AAF-1595-4DB1-A746-25810FFEF6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5475" y="-28575"/>
            <a:ext cx="127920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447800" y="5638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 sz="1900">
              <a:latin typeface="Bookman Old Style" panose="02050604050505020204" pitchFamily="18" charset="0"/>
            </a:endParaRPr>
          </a:p>
        </p:txBody>
      </p:sp>
      <p:sp>
        <p:nvSpPr>
          <p:cNvPr id="6148" name="WordArt 36"/>
          <p:cNvSpPr>
            <a:spLocks noChangeArrowheads="1" noChangeShapeType="1" noTextEdit="1"/>
          </p:cNvSpPr>
          <p:nvPr/>
        </p:nvSpPr>
        <p:spPr bwMode="auto">
          <a:xfrm>
            <a:off x="323850" y="620713"/>
            <a:ext cx="3240088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gradFill rotWithShape="1">
                  <a:gsLst>
                    <a:gs pos="0">
                      <a:srgbClr val="725D0F"/>
                    </a:gs>
                    <a:gs pos="50000">
                      <a:srgbClr val="F6C820"/>
                    </a:gs>
                    <a:gs pos="100000">
                      <a:srgbClr val="725D0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StadtCAD</a:t>
            </a:r>
          </a:p>
        </p:txBody>
      </p:sp>
      <p:sp>
        <p:nvSpPr>
          <p:cNvPr id="6149" name="WordArt 36"/>
          <p:cNvSpPr>
            <a:spLocks noChangeArrowheads="1" noChangeShapeType="1" noTextEdit="1"/>
          </p:cNvSpPr>
          <p:nvPr/>
        </p:nvSpPr>
        <p:spPr bwMode="auto">
          <a:xfrm>
            <a:off x="4500563" y="1484313"/>
            <a:ext cx="3959225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de-DE" sz="3600" kern="10">
                <a:gradFill rotWithShape="1">
                  <a:gsLst>
                    <a:gs pos="0">
                      <a:srgbClr val="725D0F"/>
                    </a:gs>
                    <a:gs pos="50000">
                      <a:srgbClr val="F6C820"/>
                    </a:gs>
                    <a:gs pos="100000">
                      <a:srgbClr val="725D0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Anwendertagung </a:t>
            </a:r>
          </a:p>
          <a:p>
            <a:pPr algn="r"/>
            <a:r>
              <a:rPr lang="de-DE" sz="3600" kern="10">
                <a:gradFill rotWithShape="1">
                  <a:gsLst>
                    <a:gs pos="0">
                      <a:srgbClr val="725D0F"/>
                    </a:gs>
                    <a:gs pos="50000">
                      <a:srgbClr val="F6C820"/>
                    </a:gs>
                    <a:gs pos="100000">
                      <a:srgbClr val="725D0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2015</a:t>
            </a:r>
          </a:p>
        </p:txBody>
      </p:sp>
    </p:spTree>
  </p:cSld>
  <p:clrMapOvr>
    <a:masterClrMapping/>
  </p:clrMapOvr>
  <p:transition advTm="254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692275"/>
            <a:ext cx="44069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2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58888" y="1890713"/>
            <a:ext cx="288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Randsignatur mit Blöcken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58888" y="2359025"/>
            <a:ext cx="30210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Block:</a:t>
            </a:r>
          </a:p>
          <a:p>
            <a:endParaRPr lang="de-DE" altLang="de-DE" b="0"/>
          </a:p>
          <a:p>
            <a:r>
              <a:rPr lang="de-DE" altLang="de-DE" b="0"/>
              <a:t>Geschlossene Darstellung:</a:t>
            </a:r>
          </a:p>
          <a:p>
            <a:r>
              <a:rPr lang="de-DE" altLang="de-DE" b="0"/>
              <a:t>Anstelle des Abstandes wird der Block gedehnt oder gestaucht</a:t>
            </a:r>
          </a:p>
          <a:p>
            <a:endParaRPr lang="de-DE" altLang="de-DE" b="0"/>
          </a:p>
          <a:p>
            <a:r>
              <a:rPr lang="de-DE" altLang="de-DE" b="0"/>
              <a:t>Mindestabstand: Wird der Mindestabstand zwischen zwei spitzen Winkeln nicht erreicht, so wird der Stützpunkt übersprungen</a:t>
            </a:r>
          </a:p>
          <a:p>
            <a:endParaRPr lang="de-DE" altLang="de-DE" b="0"/>
          </a:p>
          <a:p>
            <a:r>
              <a:rPr lang="de-DE" altLang="de-DE" b="0"/>
              <a:t>„Stauchgröße“ des Blockes zwischen spitzen Winkeln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701800"/>
            <a:ext cx="5202237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322513"/>
            <a:ext cx="49006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214688"/>
            <a:ext cx="50927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58888" y="1890713"/>
            <a:ext cx="288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Randsignatur als Polylinie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58888" y="2359025"/>
            <a:ext cx="30210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Abstand vom Rand:</a:t>
            </a:r>
          </a:p>
          <a:p>
            <a:r>
              <a:rPr lang="de-DE" altLang="de-DE" b="0"/>
              <a:t>Mittelachse des Begleitbandes</a:t>
            </a:r>
          </a:p>
          <a:p>
            <a:endParaRPr lang="de-DE" altLang="de-DE" b="0"/>
          </a:p>
          <a:p>
            <a:r>
              <a:rPr lang="de-DE" altLang="de-DE" b="0"/>
              <a:t>Linientyp, -farbe und Linientypfaktor:</a:t>
            </a:r>
          </a:p>
          <a:p>
            <a:r>
              <a:rPr lang="de-DE" altLang="de-DE" b="0"/>
              <a:t>Standardeinstellung vonLayer</a:t>
            </a:r>
          </a:p>
          <a:p>
            <a:r>
              <a:rPr lang="de-DE" altLang="de-DE" b="0"/>
              <a:t>Einstellung von Linientyp, Linientypfaktor und Farbe unabhängig von Layer möglich</a:t>
            </a:r>
          </a:p>
          <a:p>
            <a:endParaRPr lang="de-DE" altLang="de-DE" b="0"/>
          </a:p>
        </p:txBody>
      </p:sp>
      <p:pic>
        <p:nvPicPr>
          <p:cNvPr id="2458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90713"/>
            <a:ext cx="47180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989138"/>
            <a:ext cx="46497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033588"/>
            <a:ext cx="474503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022475"/>
            <a:ext cx="4745038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89138"/>
            <a:ext cx="5048250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58888" y="1890713"/>
            <a:ext cx="288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Begleitband als Schraffur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58888" y="2359025"/>
            <a:ext cx="302101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Begleitbänder:</a:t>
            </a:r>
          </a:p>
          <a:p>
            <a:r>
              <a:rPr lang="de-DE" altLang="de-DE" b="0"/>
              <a:t>Breite und Abstand der Begleitbänder bestimmen</a:t>
            </a:r>
          </a:p>
          <a:p>
            <a:endParaRPr lang="de-DE" altLang="de-DE" b="0"/>
          </a:p>
          <a:p>
            <a:r>
              <a:rPr lang="de-DE" altLang="de-DE" b="0"/>
              <a:t>Schraffuren und Farbverlauf:</a:t>
            </a:r>
          </a:p>
          <a:p>
            <a:r>
              <a:rPr lang="de-DE" altLang="de-DE" b="0"/>
              <a:t>Schraffurmuster und Parameter bestimmen</a:t>
            </a:r>
          </a:p>
          <a:p>
            <a:endParaRPr lang="de-DE" altLang="de-DE" b="0"/>
          </a:p>
        </p:txBody>
      </p:sp>
      <p:pic>
        <p:nvPicPr>
          <p:cNvPr id="26632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4327525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276475"/>
            <a:ext cx="48006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2241550"/>
            <a:ext cx="48498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2252663"/>
            <a:ext cx="492125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1938338"/>
            <a:ext cx="4924425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90713"/>
            <a:ext cx="509905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2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58888" y="1890713"/>
            <a:ext cx="288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Breite/schmale Darstellung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58888" y="2359025"/>
            <a:ext cx="2881312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Block für die breite Darstellung</a:t>
            </a:r>
          </a:p>
          <a:p>
            <a:endParaRPr lang="de-DE" altLang="de-DE" b="0"/>
          </a:p>
          <a:p>
            <a:r>
              <a:rPr lang="de-DE" altLang="de-DE" b="0"/>
              <a:t>Linientyp für die schmale Darstellung</a:t>
            </a:r>
          </a:p>
          <a:p>
            <a:endParaRPr lang="de-DE" altLang="de-DE" b="0"/>
          </a:p>
          <a:p>
            <a:r>
              <a:rPr lang="de-DE" altLang="de-DE" b="0"/>
              <a:t>Gleiche Algotithmen wie offene Randsignatur</a:t>
            </a:r>
          </a:p>
          <a:p>
            <a:endParaRPr lang="de-DE" altLang="de-DE" b="0"/>
          </a:p>
          <a:p>
            <a:r>
              <a:rPr lang="de-DE" altLang="de-DE" b="0"/>
              <a:t>Übrige Parameter in der Karteikarte Randsignatur zu finden</a:t>
            </a:r>
          </a:p>
          <a:p>
            <a:endParaRPr lang="de-DE" altLang="de-DE" b="0"/>
          </a:p>
        </p:txBody>
      </p:sp>
      <p:pic>
        <p:nvPicPr>
          <p:cNvPr id="2868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480695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55763"/>
            <a:ext cx="4878388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194050"/>
            <a:ext cx="2771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162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2230438"/>
            <a:ext cx="4932362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178175"/>
            <a:ext cx="49434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2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58888" y="1890713"/>
            <a:ext cx="288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Umgrenzungssignatur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58888" y="2359025"/>
            <a:ext cx="2881312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Parametrisierung wie bei einer offenen Randsignatur ohne Eckelement</a:t>
            </a:r>
          </a:p>
          <a:p>
            <a:endParaRPr lang="de-DE" altLang="de-DE" b="0"/>
          </a:p>
          <a:p>
            <a:r>
              <a:rPr lang="de-DE" altLang="de-DE" b="0"/>
              <a:t>Zusätzliche innenliegende Polylinie</a:t>
            </a:r>
          </a:p>
          <a:p>
            <a:endParaRPr lang="de-DE" altLang="de-DE" b="0"/>
          </a:p>
        </p:txBody>
      </p:sp>
      <p:pic>
        <p:nvPicPr>
          <p:cNvPr id="30728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4383087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700213"/>
            <a:ext cx="467042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78063"/>
            <a:ext cx="4827588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319213" y="2492375"/>
            <a:ext cx="28797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Abstand vom Rand:</a:t>
            </a:r>
          </a:p>
          <a:p>
            <a:r>
              <a:rPr lang="de-DE" altLang="de-DE" b="0"/>
              <a:t>Mittelachse</a:t>
            </a:r>
          </a:p>
          <a:p>
            <a:endParaRPr lang="de-DE" altLang="de-DE" b="0"/>
          </a:p>
          <a:p>
            <a:r>
              <a:rPr lang="de-DE" altLang="de-DE" b="0"/>
              <a:t>Ideallänge:</a:t>
            </a:r>
          </a:p>
          <a:p>
            <a:r>
              <a:rPr lang="de-DE" altLang="de-DE" b="0"/>
              <a:t>Muss der Abstand zwischen den Blöcken zwischen zwei Ecken weder gestaucht, noch gedehnt werden, ist dies der Idealabstand</a:t>
            </a:r>
          </a:p>
          <a:p>
            <a:endParaRPr lang="de-DE" altLang="de-DE" b="0"/>
          </a:p>
          <a:p>
            <a:r>
              <a:rPr lang="de-DE" altLang="de-DE" b="0"/>
              <a:t>Linienbreite:</a:t>
            </a:r>
          </a:p>
          <a:p>
            <a:r>
              <a:rPr lang="de-DE" altLang="de-DE" b="0"/>
              <a:t>Breite der Polylinie</a:t>
            </a:r>
          </a:p>
          <a:p>
            <a:endParaRPr lang="de-DE" altLang="de-DE" b="0"/>
          </a:p>
          <a:p>
            <a:r>
              <a:rPr lang="de-DE" altLang="de-DE" b="0"/>
              <a:t>Elemente auf neutralem Layer:</a:t>
            </a:r>
          </a:p>
          <a:p>
            <a:r>
              <a:rPr lang="de-DE" altLang="de-DE" b="0"/>
              <a:t>Signatur wird unabhängig von der Fassung dargestellt</a:t>
            </a:r>
          </a:p>
          <a:p>
            <a:endParaRPr lang="de-DE" altLang="de-DE" b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319213" y="1868488"/>
            <a:ext cx="2879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Randsignatur mit Polylinienabschnitten</a:t>
            </a:r>
          </a:p>
        </p:txBody>
      </p:sp>
      <p:pic>
        <p:nvPicPr>
          <p:cNvPr id="3277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61010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598987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773238"/>
            <a:ext cx="4926013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319213" y="2492375"/>
            <a:ext cx="287972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Automatische Ermittlung von Innen und Außen </a:t>
            </a:r>
            <a:r>
              <a:rPr lang="de-DE" altLang="de-DE"/>
              <a:t>bei geschlossenen Polylinien</a:t>
            </a:r>
          </a:p>
          <a:p>
            <a:endParaRPr lang="de-DE" altLang="de-DE" b="0"/>
          </a:p>
          <a:p>
            <a:r>
              <a:rPr lang="de-DE" altLang="de-DE" b="0"/>
              <a:t>Seitenwechsel durch Vorzeichenwechsel bei </a:t>
            </a:r>
            <a:r>
              <a:rPr lang="de-DE" altLang="de-DE"/>
              <a:t>Abstand vom Rand</a:t>
            </a:r>
            <a:br>
              <a:rPr lang="de-DE" altLang="de-DE"/>
            </a:br>
            <a:r>
              <a:rPr lang="de-DE" altLang="de-DE" b="0"/>
              <a:t>positiv = innen</a:t>
            </a:r>
          </a:p>
          <a:p>
            <a:r>
              <a:rPr lang="de-DE" altLang="de-DE" b="0"/>
              <a:t>negativ= außen</a:t>
            </a:r>
          </a:p>
          <a:p>
            <a:endParaRPr lang="de-DE" altLang="de-DE" b="0"/>
          </a:p>
          <a:p>
            <a:r>
              <a:rPr lang="de-DE" altLang="de-DE" b="0"/>
              <a:t>Richtung der Polylinie umkehren ändert die Seite nicht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319213" y="1868488"/>
            <a:ext cx="3324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Auf welcher Seite wird die linienbegleitende Signatur gelegt?</a:t>
            </a:r>
          </a:p>
        </p:txBody>
      </p:sp>
      <p:pic>
        <p:nvPicPr>
          <p:cNvPr id="3482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380365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1749425"/>
            <a:ext cx="38766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2727325"/>
            <a:ext cx="4473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1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319213" y="2492375"/>
            <a:ext cx="287972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Bei offenen Polylinien</a:t>
            </a:r>
            <a:r>
              <a:rPr lang="de-DE" altLang="de-DE" b="0"/>
              <a:t>:</a:t>
            </a:r>
          </a:p>
          <a:p>
            <a:endParaRPr lang="de-DE" altLang="de-DE" b="0"/>
          </a:p>
          <a:p>
            <a:r>
              <a:rPr lang="de-DE" altLang="de-DE" b="0"/>
              <a:t>Seitenwechsel durch Vorzeichenwechsel bei </a:t>
            </a:r>
            <a:r>
              <a:rPr lang="de-DE" altLang="de-DE"/>
              <a:t>Abstand vom Rand</a:t>
            </a:r>
            <a:br>
              <a:rPr lang="de-DE" altLang="de-DE"/>
            </a:br>
            <a:r>
              <a:rPr lang="de-DE" altLang="de-DE" b="0"/>
              <a:t>positiv = rechts</a:t>
            </a:r>
          </a:p>
          <a:p>
            <a:r>
              <a:rPr lang="de-DE" altLang="de-DE" b="0"/>
              <a:t>negativ= links</a:t>
            </a:r>
          </a:p>
          <a:p>
            <a:endParaRPr lang="de-DE" altLang="de-DE" b="0"/>
          </a:p>
          <a:p>
            <a:r>
              <a:rPr lang="de-DE" altLang="de-DE" b="0"/>
              <a:t>Nachträglich:</a:t>
            </a:r>
          </a:p>
          <a:p>
            <a:r>
              <a:rPr lang="de-DE" altLang="de-DE" b="0"/>
              <a:t>Polylinie umkehren</a:t>
            </a:r>
          </a:p>
          <a:p>
            <a:endParaRPr lang="de-DE" altLang="de-DE" b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319213" y="1868488"/>
            <a:ext cx="3324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Auf welcher Seite wird die linienbegleitende Signatur gelegt?</a:t>
            </a:r>
          </a:p>
        </p:txBody>
      </p:sp>
      <p:pic>
        <p:nvPicPr>
          <p:cNvPr id="3687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380365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1749425"/>
            <a:ext cx="38766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2727325"/>
            <a:ext cx="4473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1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368425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V="1">
            <a:off x="1368425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368425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7" name="Rechteck 10"/>
          <p:cNvSpPr>
            <a:spLocks noChangeArrowheads="1"/>
          </p:cNvSpPr>
          <p:nvPr/>
        </p:nvSpPr>
        <p:spPr bwMode="auto">
          <a:xfrm>
            <a:off x="1368425" y="1722438"/>
            <a:ext cx="7643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11:20 Uhr: 	Kaffeepause und Informationsaustausch</a:t>
            </a:r>
            <a:endParaRPr lang="de-DE" altLang="de-DE" sz="1400" b="0"/>
          </a:p>
        </p:txBody>
      </p:sp>
      <p:sp>
        <p:nvSpPr>
          <p:cNvPr id="5132" name="Rechteck 12"/>
          <p:cNvSpPr>
            <a:spLocks noChangeArrowheads="1"/>
          </p:cNvSpPr>
          <p:nvPr/>
        </p:nvSpPr>
        <p:spPr bwMode="auto">
          <a:xfrm>
            <a:off x="1368425" y="3284538"/>
            <a:ext cx="76438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14:00 Uhr: 	Workshop: Der StadtCAD-Gebäudemanager als 			Paradigma</a:t>
            </a:r>
            <a:r>
              <a:rPr lang="de-DE" altLang="de-DE" sz="1400"/>
              <a:t>			</a:t>
            </a:r>
          </a:p>
          <a:p>
            <a:r>
              <a:rPr lang="de-DE" altLang="de-DE" sz="1400"/>
              <a:t>		Vollständiger Überblick aller Funktionen</a:t>
            </a:r>
            <a:r>
              <a:rPr lang="de-DE" altLang="de-DE" sz="1400" b="0"/>
              <a:t>	Albert Schultheiß</a:t>
            </a:r>
            <a:endParaRPr lang="de-DE" altLang="de-DE" sz="1400"/>
          </a:p>
        </p:txBody>
      </p:sp>
      <p:sp>
        <p:nvSpPr>
          <p:cNvPr id="13" name="Rechteck 9"/>
          <p:cNvSpPr>
            <a:spLocks noChangeArrowheads="1"/>
          </p:cNvSpPr>
          <p:nvPr/>
        </p:nvSpPr>
        <p:spPr bwMode="auto">
          <a:xfrm>
            <a:off x="1368425" y="908050"/>
            <a:ext cx="764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10:00 Uhr: 	Begrüßung und Einführung		</a:t>
            </a:r>
            <a:r>
              <a:rPr lang="de-DE" altLang="de-DE" sz="1400" b="0"/>
              <a:t>Albert Schultheiß</a:t>
            </a:r>
          </a:p>
        </p:txBody>
      </p:sp>
      <p:sp>
        <p:nvSpPr>
          <p:cNvPr id="14" name="Rechteck 9"/>
          <p:cNvSpPr>
            <a:spLocks noChangeArrowheads="1"/>
          </p:cNvSpPr>
          <p:nvPr/>
        </p:nvSpPr>
        <p:spPr bwMode="auto">
          <a:xfrm>
            <a:off x="1368425" y="1196975"/>
            <a:ext cx="764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10:10 Uhr: 	Das neue AutoCAD 2016		</a:t>
            </a:r>
            <a:r>
              <a:rPr lang="de-DE" altLang="de-DE" sz="1400" b="0"/>
              <a:t>Heiner Sietas</a:t>
            </a:r>
          </a:p>
        </p:txBody>
      </p:sp>
      <p:sp>
        <p:nvSpPr>
          <p:cNvPr id="15" name="Rechteck 9"/>
          <p:cNvSpPr>
            <a:spLocks noChangeArrowheads="1"/>
          </p:cNvSpPr>
          <p:nvPr/>
        </p:nvSpPr>
        <p:spPr bwMode="auto">
          <a:xfrm>
            <a:off x="1368425" y="1484313"/>
            <a:ext cx="7643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10:55 Uhr: 	Das neue StadtCAD 16		</a:t>
            </a:r>
            <a:r>
              <a:rPr lang="de-DE" altLang="de-DE" sz="1400" b="0"/>
              <a:t>Albert Schultheiß</a:t>
            </a:r>
          </a:p>
        </p:txBody>
      </p:sp>
      <p:sp>
        <p:nvSpPr>
          <p:cNvPr id="18" name="Rechteck 9"/>
          <p:cNvSpPr>
            <a:spLocks noChangeArrowheads="1"/>
          </p:cNvSpPr>
          <p:nvPr/>
        </p:nvSpPr>
        <p:spPr bwMode="auto">
          <a:xfrm>
            <a:off x="1368425" y="1989138"/>
            <a:ext cx="7643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11:50 Uhr: 	Workshop: Die StadtCAD-Projektverwaltung </a:t>
            </a:r>
          </a:p>
          <a:p>
            <a:r>
              <a:rPr lang="de-DE" altLang="de-DE"/>
              <a:t>		</a:t>
            </a:r>
            <a:r>
              <a:rPr lang="de-DE" altLang="de-DE" sz="1400"/>
              <a:t>StadtCAD-Projekte schnell aus Vorgängerversionen </a:t>
            </a:r>
            <a:br>
              <a:rPr lang="de-DE" altLang="de-DE" sz="1400"/>
            </a:br>
            <a:r>
              <a:rPr lang="de-DE" altLang="de-DE" sz="1400"/>
              <a:t>		migrieren und verwalten</a:t>
            </a:r>
            <a:r>
              <a:rPr lang="de-DE" altLang="de-DE"/>
              <a:t>		</a:t>
            </a:r>
            <a:r>
              <a:rPr lang="de-DE" altLang="de-DE" sz="1400" b="0"/>
              <a:t>Herbert Putz</a:t>
            </a:r>
          </a:p>
        </p:txBody>
      </p:sp>
      <p:sp>
        <p:nvSpPr>
          <p:cNvPr id="19" name="Rechteck 9"/>
          <p:cNvSpPr>
            <a:spLocks noChangeArrowheads="1"/>
          </p:cNvSpPr>
          <p:nvPr/>
        </p:nvSpPr>
        <p:spPr bwMode="auto">
          <a:xfrm>
            <a:off x="1368425" y="2781300"/>
            <a:ext cx="7215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12:30 Uhr: 	Mittagspause</a:t>
            </a:r>
          </a:p>
          <a:p>
            <a:r>
              <a:rPr lang="de-DE" altLang="de-DE" b="0"/>
              <a:t>		</a:t>
            </a:r>
            <a:r>
              <a:rPr lang="de-DE" altLang="de-DE" sz="1200" b="0"/>
              <a:t>Zu unserem warmen Buffet sind Sie herzlich eingeladen!</a:t>
            </a:r>
          </a:p>
        </p:txBody>
      </p:sp>
      <p:sp>
        <p:nvSpPr>
          <p:cNvPr id="16" name="Rechteck 12"/>
          <p:cNvSpPr>
            <a:spLocks noChangeArrowheads="1"/>
          </p:cNvSpPr>
          <p:nvPr/>
        </p:nvSpPr>
        <p:spPr bwMode="auto">
          <a:xfrm>
            <a:off x="1368425" y="4846638"/>
            <a:ext cx="7643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15:30 Uhr: 	Kaffeepause und Informationsaustausch</a:t>
            </a:r>
            <a:endParaRPr lang="de-DE" altLang="de-DE" sz="1400"/>
          </a:p>
        </p:txBody>
      </p:sp>
      <p:sp>
        <p:nvSpPr>
          <p:cNvPr id="17" name="Rechteck 12"/>
          <p:cNvSpPr>
            <a:spLocks noChangeArrowheads="1"/>
          </p:cNvSpPr>
          <p:nvPr/>
        </p:nvSpPr>
        <p:spPr bwMode="auto">
          <a:xfrm>
            <a:off x="1368425" y="5229225"/>
            <a:ext cx="7643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16:00 Uhr: 	Workshop: Linienbegleitende Signaturen</a:t>
            </a:r>
          </a:p>
          <a:p>
            <a:r>
              <a:rPr lang="de-DE" altLang="de-DE" sz="1400"/>
              <a:t>		Die Bedeutung aller Parameter</a:t>
            </a:r>
            <a:r>
              <a:rPr lang="de-DE" altLang="de-DE" sz="1400" b="0"/>
              <a:t>	 	Albert Schultheiß</a:t>
            </a:r>
            <a:endParaRPr lang="de-DE" altLang="de-DE" sz="1400"/>
          </a:p>
        </p:txBody>
      </p:sp>
      <p:sp>
        <p:nvSpPr>
          <p:cNvPr id="20" name="Rechteck 12"/>
          <p:cNvSpPr>
            <a:spLocks noChangeArrowheads="1"/>
          </p:cNvSpPr>
          <p:nvPr/>
        </p:nvSpPr>
        <p:spPr bwMode="auto">
          <a:xfrm>
            <a:off x="1368425" y="6546850"/>
            <a:ext cx="764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17:00 Uhr: 	Abschlussdiskussion und Zusammenfassung des Tages</a:t>
            </a:r>
            <a:endParaRPr lang="de-DE" altLang="de-DE" sz="1400"/>
          </a:p>
        </p:txBody>
      </p:sp>
      <p:sp>
        <p:nvSpPr>
          <p:cNvPr id="21" name="Rechteck 12"/>
          <p:cNvSpPr>
            <a:spLocks noChangeArrowheads="1"/>
          </p:cNvSpPr>
          <p:nvPr/>
        </p:nvSpPr>
        <p:spPr bwMode="auto">
          <a:xfrm>
            <a:off x="1368425" y="4076700"/>
            <a:ext cx="7643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14:45 Uhr: 	Workshop: </a:t>
            </a:r>
            <a:r>
              <a:rPr lang="de-DE" altLang="de-DE" sz="1400"/>
              <a:t>Der StadtCAD-Gebäudemanager als Werkzeug			Erstellung eines 3D-Stadtmodells anhand eines konkreten 			Projektes</a:t>
            </a:r>
            <a:r>
              <a:rPr lang="de-DE" altLang="de-DE" sz="1400" b="0"/>
              <a:t>			 	Fred Tomke</a:t>
            </a:r>
            <a:endParaRPr lang="de-DE" altLang="de-DE" sz="1400"/>
          </a:p>
        </p:txBody>
      </p:sp>
      <p:sp>
        <p:nvSpPr>
          <p:cNvPr id="22" name="Rechteck 12"/>
          <p:cNvSpPr>
            <a:spLocks noChangeArrowheads="1"/>
          </p:cNvSpPr>
          <p:nvPr/>
        </p:nvSpPr>
        <p:spPr bwMode="auto">
          <a:xfrm>
            <a:off x="1368425" y="5805488"/>
            <a:ext cx="76438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16:20 Uhr: 	Workshop: Tipps und Tricks aus dem StadtCAD-Support</a:t>
            </a:r>
          </a:p>
          <a:p>
            <a:r>
              <a:rPr lang="de-DE" altLang="de-DE" sz="1400"/>
              <a:t>		Die häufigsten Problemfälle und ihre Lösungen</a:t>
            </a:r>
            <a:r>
              <a:rPr lang="de-DE" altLang="de-DE" sz="1400" b="0"/>
              <a:t>	 							Christoph Hendrich</a:t>
            </a:r>
            <a:endParaRPr lang="de-DE" altLang="de-DE" sz="1400"/>
          </a:p>
        </p:txBody>
      </p:sp>
    </p:spTree>
  </p:cSld>
  <p:clrMapOvr>
    <a:masterClrMapping/>
  </p:clrMapOvr>
  <p:transition advTm="11872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32" grpId="0"/>
      <p:bldP spid="13" grpId="0"/>
      <p:bldP spid="14" grpId="0"/>
      <p:bldP spid="15" grpId="0"/>
      <p:bldP spid="18" grpId="0"/>
      <p:bldP spid="19" grpId="0"/>
      <p:bldP spid="16" grpId="0"/>
      <p:bldP spid="17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3995738" y="1341438"/>
            <a:ext cx="3205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>
                <a:solidFill>
                  <a:srgbClr val="FFC000"/>
                </a:solidFill>
              </a:rPr>
              <a:t>Freigabe</a:t>
            </a:r>
            <a:endParaRPr lang="de-DE" altLang="de-DE" sz="2800" b="0">
              <a:solidFill>
                <a:srgbClr val="FFC000"/>
              </a:solidFill>
            </a:endParaRPr>
          </a:p>
        </p:txBody>
      </p:sp>
      <p:pic>
        <p:nvPicPr>
          <p:cNvPr id="4096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75" y="-142875"/>
            <a:ext cx="12734925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7" name="Rectangle 9"/>
          <p:cNvSpPr>
            <a:spLocks noChangeArrowheads="1"/>
          </p:cNvSpPr>
          <p:nvPr/>
        </p:nvSpPr>
        <p:spPr bwMode="auto">
          <a:xfrm>
            <a:off x="3505200" y="1038225"/>
            <a:ext cx="3440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0">
                <a:solidFill>
                  <a:srgbClr val="FFC000"/>
                </a:solidFill>
              </a:rPr>
              <a:t>31. Juli 2015</a:t>
            </a:r>
            <a:endParaRPr lang="de-DE" altLang="de-DE" sz="28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11872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68425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1368425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368425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7" name="Rechteck 10"/>
          <p:cNvSpPr>
            <a:spLocks noChangeArrowheads="1"/>
          </p:cNvSpPr>
          <p:nvPr/>
        </p:nvSpPr>
        <p:spPr bwMode="auto">
          <a:xfrm>
            <a:off x="1368425" y="1722438"/>
            <a:ext cx="7643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11:20 Uhr: 	Kaffeepause und Informationsaustausch</a:t>
            </a:r>
            <a:endParaRPr lang="de-DE" altLang="de-DE" sz="1400" b="0"/>
          </a:p>
        </p:txBody>
      </p:sp>
      <p:sp>
        <p:nvSpPr>
          <p:cNvPr id="5132" name="Rechteck 12"/>
          <p:cNvSpPr>
            <a:spLocks noChangeArrowheads="1"/>
          </p:cNvSpPr>
          <p:nvPr/>
        </p:nvSpPr>
        <p:spPr bwMode="auto">
          <a:xfrm>
            <a:off x="1368425" y="3284538"/>
            <a:ext cx="76438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14:00 Uhr: 	Workshop: Der StadtCAD-Gebäudemanager als 			Paradigma</a:t>
            </a:r>
            <a:r>
              <a:rPr lang="de-DE" altLang="de-DE" sz="1400"/>
              <a:t>			</a:t>
            </a:r>
          </a:p>
          <a:p>
            <a:r>
              <a:rPr lang="de-DE" altLang="de-DE" sz="1400"/>
              <a:t>		Vollständiger Überblick aller Funktionen</a:t>
            </a:r>
            <a:r>
              <a:rPr lang="de-DE" altLang="de-DE" sz="1400" b="0"/>
              <a:t>	Albert Schultheiß</a:t>
            </a:r>
            <a:endParaRPr lang="de-DE" altLang="de-DE" sz="1400"/>
          </a:p>
        </p:txBody>
      </p:sp>
      <p:sp>
        <p:nvSpPr>
          <p:cNvPr id="13" name="Rechteck 9"/>
          <p:cNvSpPr>
            <a:spLocks noChangeArrowheads="1"/>
          </p:cNvSpPr>
          <p:nvPr/>
        </p:nvSpPr>
        <p:spPr bwMode="auto">
          <a:xfrm>
            <a:off x="1368425" y="908050"/>
            <a:ext cx="764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10:00 Uhr: 	Begrüßung und Einführung		</a:t>
            </a:r>
            <a:r>
              <a:rPr lang="de-DE" altLang="de-DE" sz="1400" b="0"/>
              <a:t>Albert Schultheiß</a:t>
            </a:r>
          </a:p>
        </p:txBody>
      </p:sp>
      <p:sp>
        <p:nvSpPr>
          <p:cNvPr id="14" name="Rechteck 9"/>
          <p:cNvSpPr>
            <a:spLocks noChangeArrowheads="1"/>
          </p:cNvSpPr>
          <p:nvPr/>
        </p:nvSpPr>
        <p:spPr bwMode="auto">
          <a:xfrm>
            <a:off x="1368425" y="1196975"/>
            <a:ext cx="764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10:10 Uhr: 	Das neue AutoCAD 2016		</a:t>
            </a:r>
            <a:r>
              <a:rPr lang="de-DE" altLang="de-DE" sz="1400" b="0"/>
              <a:t>Heiner Sietas</a:t>
            </a:r>
          </a:p>
        </p:txBody>
      </p:sp>
      <p:sp>
        <p:nvSpPr>
          <p:cNvPr id="15" name="Rechteck 9"/>
          <p:cNvSpPr>
            <a:spLocks noChangeArrowheads="1"/>
          </p:cNvSpPr>
          <p:nvPr/>
        </p:nvSpPr>
        <p:spPr bwMode="auto">
          <a:xfrm>
            <a:off x="1368425" y="1484313"/>
            <a:ext cx="7643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10:55 Uhr: 	Das neue StadtCAD 16		</a:t>
            </a:r>
            <a:r>
              <a:rPr lang="de-DE" altLang="de-DE" sz="1400" b="0"/>
              <a:t>Albert Schultheiß</a:t>
            </a:r>
          </a:p>
        </p:txBody>
      </p:sp>
      <p:sp>
        <p:nvSpPr>
          <p:cNvPr id="18" name="Rechteck 9"/>
          <p:cNvSpPr>
            <a:spLocks noChangeArrowheads="1"/>
          </p:cNvSpPr>
          <p:nvPr/>
        </p:nvSpPr>
        <p:spPr bwMode="auto">
          <a:xfrm>
            <a:off x="1368425" y="1989138"/>
            <a:ext cx="7643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11:50 Uhr: 	Workshop: Die StadtCAD-Projektverwaltung </a:t>
            </a:r>
          </a:p>
          <a:p>
            <a:r>
              <a:rPr lang="de-DE" altLang="de-DE"/>
              <a:t>		</a:t>
            </a:r>
            <a:r>
              <a:rPr lang="de-DE" altLang="de-DE" sz="1400"/>
              <a:t>StadtCAD-Projekte schnell aus Vorgängerversionen </a:t>
            </a:r>
            <a:br>
              <a:rPr lang="de-DE" altLang="de-DE" sz="1400"/>
            </a:br>
            <a:r>
              <a:rPr lang="de-DE" altLang="de-DE" sz="1400"/>
              <a:t>		migrieren und verwalten</a:t>
            </a:r>
            <a:r>
              <a:rPr lang="de-DE" altLang="de-DE"/>
              <a:t>		</a:t>
            </a:r>
            <a:r>
              <a:rPr lang="de-DE" altLang="de-DE" sz="1400" b="0"/>
              <a:t>Herbert Putz</a:t>
            </a:r>
          </a:p>
        </p:txBody>
      </p:sp>
      <p:sp>
        <p:nvSpPr>
          <p:cNvPr id="19" name="Rechteck 9"/>
          <p:cNvSpPr>
            <a:spLocks noChangeArrowheads="1"/>
          </p:cNvSpPr>
          <p:nvPr/>
        </p:nvSpPr>
        <p:spPr bwMode="auto">
          <a:xfrm>
            <a:off x="1368425" y="2781300"/>
            <a:ext cx="7215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12:30 Uhr: 	Mittagspause</a:t>
            </a:r>
          </a:p>
          <a:p>
            <a:r>
              <a:rPr lang="de-DE" altLang="de-DE" b="0"/>
              <a:t>		</a:t>
            </a:r>
            <a:r>
              <a:rPr lang="de-DE" altLang="de-DE" sz="1200" b="0"/>
              <a:t>Zu unserem warmen Buffet sind Sie herzlich eingeladen!</a:t>
            </a:r>
          </a:p>
        </p:txBody>
      </p:sp>
      <p:sp>
        <p:nvSpPr>
          <p:cNvPr id="16" name="Rechteck 12"/>
          <p:cNvSpPr>
            <a:spLocks noChangeArrowheads="1"/>
          </p:cNvSpPr>
          <p:nvPr/>
        </p:nvSpPr>
        <p:spPr bwMode="auto">
          <a:xfrm>
            <a:off x="1368425" y="4846638"/>
            <a:ext cx="7643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15:30 Uhr: 	Kaffeepause und Informationsaustausch</a:t>
            </a:r>
            <a:endParaRPr lang="de-DE" altLang="de-DE" sz="1400"/>
          </a:p>
        </p:txBody>
      </p:sp>
      <p:sp>
        <p:nvSpPr>
          <p:cNvPr id="17" name="Rechteck 12"/>
          <p:cNvSpPr>
            <a:spLocks noChangeArrowheads="1"/>
          </p:cNvSpPr>
          <p:nvPr/>
        </p:nvSpPr>
        <p:spPr bwMode="auto">
          <a:xfrm>
            <a:off x="1368425" y="5229225"/>
            <a:ext cx="7643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16:00 Uhr: 	Workshop: Linienbegleitende Signaturen</a:t>
            </a:r>
          </a:p>
          <a:p>
            <a:r>
              <a:rPr lang="de-DE" altLang="de-DE" sz="1400"/>
              <a:t>		Die Bedeutung aller Parameter</a:t>
            </a:r>
            <a:r>
              <a:rPr lang="de-DE" altLang="de-DE" sz="1400" b="0"/>
              <a:t>	 	Albert Schultheiß</a:t>
            </a:r>
            <a:endParaRPr lang="de-DE" altLang="de-DE" sz="1400"/>
          </a:p>
        </p:txBody>
      </p:sp>
      <p:sp>
        <p:nvSpPr>
          <p:cNvPr id="20" name="Rechteck 12"/>
          <p:cNvSpPr>
            <a:spLocks noChangeArrowheads="1"/>
          </p:cNvSpPr>
          <p:nvPr/>
        </p:nvSpPr>
        <p:spPr bwMode="auto">
          <a:xfrm>
            <a:off x="1368425" y="6546850"/>
            <a:ext cx="764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17:00 Uhr: 	Abschlussdiskussion und Zusammenfassung des Tages</a:t>
            </a:r>
            <a:endParaRPr lang="de-DE" altLang="de-DE" sz="1400"/>
          </a:p>
        </p:txBody>
      </p:sp>
      <p:sp>
        <p:nvSpPr>
          <p:cNvPr id="21" name="Rechteck 12"/>
          <p:cNvSpPr>
            <a:spLocks noChangeArrowheads="1"/>
          </p:cNvSpPr>
          <p:nvPr/>
        </p:nvSpPr>
        <p:spPr bwMode="auto">
          <a:xfrm>
            <a:off x="1368425" y="4076700"/>
            <a:ext cx="7643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14:45 Uhr: 	Workshop: </a:t>
            </a:r>
            <a:r>
              <a:rPr lang="de-DE" altLang="de-DE" sz="1400"/>
              <a:t>Der StadtCAD-Gebäudemanager als Werkzeug			Erstellung eines 3D-Stadtmodells anhand eines konkreten 			Projektes</a:t>
            </a:r>
            <a:r>
              <a:rPr lang="de-DE" altLang="de-DE" sz="1400" b="0"/>
              <a:t>			 	Fred Tomke</a:t>
            </a:r>
            <a:endParaRPr lang="de-DE" altLang="de-DE" sz="1400"/>
          </a:p>
        </p:txBody>
      </p:sp>
      <p:sp>
        <p:nvSpPr>
          <p:cNvPr id="22" name="Rechteck 12"/>
          <p:cNvSpPr>
            <a:spLocks noChangeArrowheads="1"/>
          </p:cNvSpPr>
          <p:nvPr/>
        </p:nvSpPr>
        <p:spPr bwMode="auto">
          <a:xfrm>
            <a:off x="1368425" y="5805488"/>
            <a:ext cx="76438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16:20 Uhr: 	Workshop: Tipps und Tricks aus dem StadtCAD-Support</a:t>
            </a:r>
          </a:p>
          <a:p>
            <a:r>
              <a:rPr lang="de-DE" altLang="de-DE" sz="1400"/>
              <a:t>		Die häufigsten Problemfälle und ihre Lösungen</a:t>
            </a:r>
            <a:r>
              <a:rPr lang="de-DE" altLang="de-DE" sz="1400" b="0"/>
              <a:t>	 							Christoph Hendrich</a:t>
            </a:r>
            <a:endParaRPr lang="de-DE" altLang="de-DE" sz="1400"/>
          </a:p>
        </p:txBody>
      </p:sp>
    </p:spTree>
  </p:cSld>
  <p:clrMapOvr>
    <a:masterClrMapping/>
  </p:clrMapOvr>
  <p:transition advTm="11872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32" grpId="0"/>
      <p:bldP spid="13" grpId="0"/>
      <p:bldP spid="14" grpId="0"/>
      <p:bldP spid="15" grpId="0"/>
      <p:bldP spid="18" grpId="0"/>
      <p:bldP spid="19" grpId="0"/>
      <p:bldP spid="16" grpId="0"/>
      <p:bldP spid="17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0" descr="DSC0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315913"/>
            <a:ext cx="9917113" cy="743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447800" y="5638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 sz="1900">
              <a:latin typeface="Bookman Old Style" panose="02050604050505020204" pitchFamily="18" charset="0"/>
            </a:endParaRPr>
          </a:p>
        </p:txBody>
      </p:sp>
      <p:sp>
        <p:nvSpPr>
          <p:cNvPr id="9220" name="WordArt 36"/>
          <p:cNvSpPr>
            <a:spLocks noChangeArrowheads="1" noChangeShapeType="1" noTextEdit="1"/>
          </p:cNvSpPr>
          <p:nvPr/>
        </p:nvSpPr>
        <p:spPr bwMode="auto">
          <a:xfrm>
            <a:off x="900113" y="620713"/>
            <a:ext cx="7848600" cy="552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gradFill rotWithShape="1">
                  <a:gsLst>
                    <a:gs pos="0">
                      <a:srgbClr val="725D0F"/>
                    </a:gs>
                    <a:gs pos="50000">
                      <a:srgbClr val="F6C820"/>
                    </a:gs>
                    <a:gs pos="100000">
                      <a:srgbClr val="725D0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StadtCAD Anwendertagung 2015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5148263" y="5157788"/>
            <a:ext cx="3887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de-DE" sz="2000" b="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Linienbegleitende Signaturen</a:t>
            </a:r>
          </a:p>
        </p:txBody>
      </p:sp>
    </p:spTree>
  </p:cSld>
  <p:clrMapOvr>
    <a:masterClrMapping/>
  </p:clrMapOvr>
  <p:transition advTm="25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1295400" y="2000250"/>
            <a:ext cx="2844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b="0" dirty="0" smtClean="0"/>
              <a:t>Topologien:</a:t>
            </a:r>
          </a:p>
          <a:p>
            <a:pPr marL="285750" indent="-285750">
              <a:buFontTx/>
              <a:buChar char="-"/>
              <a:defRPr/>
            </a:pPr>
            <a:r>
              <a:rPr lang="de-DE" altLang="de-DE" b="0" dirty="0" smtClean="0"/>
              <a:t>flächenhaft</a:t>
            </a:r>
          </a:p>
          <a:p>
            <a:pPr marL="285750" indent="-285750">
              <a:buFontTx/>
              <a:buChar char="-"/>
              <a:defRPr/>
            </a:pPr>
            <a:r>
              <a:rPr lang="de-DE" altLang="de-DE" b="0" dirty="0" smtClean="0"/>
              <a:t>linear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92225" y="2913063"/>
            <a:ext cx="2881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Randsignatur mit Blöcken</a:t>
            </a:r>
          </a:p>
        </p:txBody>
      </p:sp>
      <p:pic>
        <p:nvPicPr>
          <p:cNvPr id="1024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024063"/>
            <a:ext cx="47752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1997075"/>
            <a:ext cx="478313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284288" y="3241675"/>
            <a:ext cx="288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Randsignatur als Polylinie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1981200"/>
            <a:ext cx="47688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289050" y="3548063"/>
            <a:ext cx="2881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Begleitband als Schraffur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284288" y="3876675"/>
            <a:ext cx="288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Breite/schmale Darstellung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982788"/>
            <a:ext cx="48688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1979613"/>
            <a:ext cx="4821237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292225" y="4217988"/>
            <a:ext cx="2881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Umgrenzungssignatur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970088"/>
            <a:ext cx="4799012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281113" y="4556125"/>
            <a:ext cx="2859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Randsignatur mit Polylinienabschnitten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1998663"/>
            <a:ext cx="4751388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 autoUpdateAnimBg="0"/>
      <p:bldP spid="10" grpId="0" autoUpdateAnimBg="0"/>
      <p:bldP spid="12" grpId="0" autoUpdateAnimBg="0"/>
      <p:bldP spid="14" grpId="0" autoUpdateAnimBg="0"/>
      <p:bldP spid="16" grpId="0" autoUpdateAnimBg="0"/>
      <p:bldP spid="19" grpId="0" autoUpdateAnimBg="0"/>
      <p:bldP spid="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0703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700213"/>
            <a:ext cx="453707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293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58888" y="1890713"/>
            <a:ext cx="288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Randsignatur mit Blöcken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95400" y="2359025"/>
            <a:ext cx="26638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Block:</a:t>
            </a:r>
          </a:p>
          <a:p>
            <a:endParaRPr lang="de-DE" altLang="de-DE" b="0"/>
          </a:p>
          <a:p>
            <a:r>
              <a:rPr lang="de-DE" altLang="de-DE" b="0"/>
              <a:t>Idealabstand zwischen zwei Blöcken:</a:t>
            </a:r>
          </a:p>
          <a:p>
            <a:r>
              <a:rPr lang="de-DE" altLang="de-DE" b="0"/>
              <a:t>Muss der Abstand zwischen den Blöcken zwischen zwei Ecken weder gestaucht, noch gedehnt werden, ist dies der Idealabstand.</a:t>
            </a:r>
          </a:p>
          <a:p>
            <a:endParaRPr lang="de-DE" altLang="de-DE" b="0"/>
          </a:p>
          <a:p>
            <a:r>
              <a:rPr lang="de-DE" altLang="de-DE" b="0"/>
              <a:t>Der Idealabstand wird optional maßstäblich skaliert.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754188"/>
            <a:ext cx="4262437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0703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58888" y="1890713"/>
            <a:ext cx="288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Randsignatur mit Blöcken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95400" y="2359025"/>
            <a:ext cx="26638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Abstand vom Rand:</a:t>
            </a:r>
          </a:p>
          <a:p>
            <a:r>
              <a:rPr lang="de-DE" altLang="de-DE" b="0"/>
              <a:t>Feste Größe</a:t>
            </a:r>
          </a:p>
          <a:p>
            <a:endParaRPr lang="de-DE" altLang="de-DE" b="0"/>
          </a:p>
          <a:p>
            <a:r>
              <a:rPr lang="de-DE" altLang="de-DE" b="0"/>
              <a:t>Der Abstand vom Rand wird optional maßstäblich skaliert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09763"/>
            <a:ext cx="430212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0703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388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58888" y="1890713"/>
            <a:ext cx="288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Randsignatur mit Blöcken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95400" y="2359025"/>
            <a:ext cx="266382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b="0" dirty="0" smtClean="0"/>
              <a:t>Größenfaktor:</a:t>
            </a:r>
          </a:p>
          <a:p>
            <a:pPr>
              <a:defRPr/>
            </a:pPr>
            <a:r>
              <a:rPr lang="de-DE" altLang="de-DE" b="0" dirty="0" smtClean="0"/>
              <a:t>Lineare Multiplikation mit </a:t>
            </a:r>
          </a:p>
          <a:p>
            <a:pPr marL="285750" indent="-285750">
              <a:buFontTx/>
              <a:buChar char="-"/>
              <a:defRPr/>
            </a:pPr>
            <a:r>
              <a:rPr lang="de-DE" altLang="de-DE" b="0" dirty="0" smtClean="0"/>
              <a:t>Idealabstand</a:t>
            </a:r>
          </a:p>
          <a:p>
            <a:pPr marL="285750" indent="-285750">
              <a:buFontTx/>
              <a:buChar char="-"/>
              <a:defRPr/>
            </a:pPr>
            <a:r>
              <a:rPr lang="de-DE" altLang="de-DE" b="0" dirty="0" smtClean="0"/>
              <a:t>Mindestabstand zwischen zwei Blöcken</a:t>
            </a:r>
          </a:p>
          <a:p>
            <a:pPr marL="285750" indent="-285750">
              <a:buFontTx/>
              <a:buChar char="-"/>
              <a:defRPr/>
            </a:pPr>
            <a:r>
              <a:rPr lang="de-DE" altLang="de-DE" b="0" dirty="0" smtClean="0"/>
              <a:t>Abstand vom Rand</a:t>
            </a:r>
          </a:p>
          <a:p>
            <a:pPr marL="285750" indent="-285750">
              <a:buFontTx/>
              <a:buChar char="-"/>
              <a:defRPr/>
            </a:pPr>
            <a:r>
              <a:rPr lang="de-DE" altLang="de-DE" b="0" dirty="0" smtClean="0"/>
              <a:t>Blockgröße</a:t>
            </a:r>
          </a:p>
          <a:p>
            <a:pPr>
              <a:defRPr/>
            </a:pPr>
            <a:endParaRPr lang="de-DE" altLang="de-DE" b="0" dirty="0" smtClean="0"/>
          </a:p>
          <a:p>
            <a:pPr>
              <a:defRPr/>
            </a:pPr>
            <a:r>
              <a:rPr lang="de-DE" altLang="de-DE" b="0" dirty="0" smtClean="0"/>
              <a:t>Optional gewählte maßstäbliche Skalierung bleibt erhalten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914400"/>
            <a:ext cx="3741737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2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0703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58888" y="1890713"/>
            <a:ext cx="288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Randsignatur mit Blöcken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95400" y="2359025"/>
            <a:ext cx="313213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Eckelemente:</a:t>
            </a:r>
          </a:p>
          <a:p>
            <a:r>
              <a:rPr lang="de-DE" altLang="de-DE"/>
              <a:t>Ohne Eckelement</a:t>
            </a:r>
            <a:r>
              <a:rPr lang="de-DE" altLang="de-DE" b="0"/>
              <a:t>:</a:t>
            </a:r>
          </a:p>
          <a:p>
            <a:r>
              <a:rPr lang="de-DE" altLang="de-DE" b="0"/>
              <a:t>Spitze Winkel (&lt; 135°oder &gt;225°) werden nach wie vor berücksichtigt. Es wird aber kein Eckelement erzeugt. Ein spitzer Winkel führt zu einer Reduktion des Blockabstandes</a:t>
            </a:r>
          </a:p>
          <a:p>
            <a:endParaRPr lang="de-DE" altLang="de-DE" b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6005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0703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066800" y="914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flipV="1">
            <a:off x="2514600" y="6172200"/>
            <a:ext cx="9906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319213" y="1157288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cs typeface="Arial" panose="020B0604020202020204" pitchFamily="34" charset="0"/>
              </a:rPr>
              <a:t>Linienbegleitende Signaturen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58888" y="1890713"/>
            <a:ext cx="288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Randsignatur mit Blöcken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95400" y="2359025"/>
            <a:ext cx="30194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0"/>
              <a:t>Eckelemente:</a:t>
            </a:r>
          </a:p>
          <a:p>
            <a:r>
              <a:rPr lang="de-DE" altLang="de-DE"/>
              <a:t>Mit Eckelement</a:t>
            </a:r>
            <a:r>
              <a:rPr lang="de-DE" altLang="de-DE" b="0"/>
              <a:t>:</a:t>
            </a:r>
          </a:p>
          <a:p>
            <a:r>
              <a:rPr lang="de-DE" altLang="de-DE" b="0"/>
              <a:t>Spitze Winkel (&lt; 135°oder &gt;225°) werden berücksichtigt. Es wird ein Eckelement erzeugt. </a:t>
            </a:r>
          </a:p>
          <a:p>
            <a:endParaRPr lang="de-DE" altLang="de-DE" b="0"/>
          </a:p>
          <a:p>
            <a:r>
              <a:rPr lang="de-DE" altLang="de-DE" b="0"/>
              <a:t>In Winkelmitte drehen</a:t>
            </a:r>
          </a:p>
          <a:p>
            <a:endParaRPr lang="de-DE" altLang="de-DE" b="0"/>
          </a:p>
          <a:p>
            <a:r>
              <a:rPr lang="de-DE" altLang="de-DE" b="0"/>
              <a:t>Abweichendes Eckelement wählen</a:t>
            </a:r>
          </a:p>
          <a:p>
            <a:endParaRPr lang="de-DE" altLang="de-DE" b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005013"/>
            <a:ext cx="48291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2035175"/>
            <a:ext cx="490855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1852613"/>
            <a:ext cx="50514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2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rgbClr val="00006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rgbClr val="00006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rgbClr val="00006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rgbClr val="00006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Bildschirmpräsentation (4:3)</PresentationFormat>
  <Paragraphs>175</Paragraphs>
  <Slides>19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Bookman Old Style</vt:lpstr>
      <vt:lpstr>Standarddesign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euroGIS IT Systeme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Mathias</dc:creator>
  <cp:lastModifiedBy>Anja Dürre</cp:lastModifiedBy>
  <cp:revision>1648</cp:revision>
  <cp:lastPrinted>2014-04-17T06:12:41Z</cp:lastPrinted>
  <dcterms:created xsi:type="dcterms:W3CDTF">2001-01-30T15:02:07Z</dcterms:created>
  <dcterms:modified xsi:type="dcterms:W3CDTF">2015-06-08T07:02:55Z</dcterms:modified>
</cp:coreProperties>
</file>